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  <p:sldMasterId id="2147483674" r:id="rId4"/>
  </p:sldMasterIdLst>
  <p:notesMasterIdLst>
    <p:notesMasterId r:id="rId16"/>
  </p:notesMasterIdLst>
  <p:sldIdLst>
    <p:sldId id="256" r:id="rId5"/>
    <p:sldId id="282" r:id="rId6"/>
    <p:sldId id="550" r:id="rId7"/>
    <p:sldId id="561" r:id="rId8"/>
    <p:sldId id="560" r:id="rId9"/>
    <p:sldId id="562" r:id="rId10"/>
    <p:sldId id="584" r:id="rId11"/>
    <p:sldId id="267" r:id="rId12"/>
    <p:sldId id="319" r:id="rId13"/>
    <p:sldId id="309" r:id="rId14"/>
    <p:sldId id="310" r:id="rId15"/>
    <p:sldId id="311" r:id="rId17"/>
    <p:sldId id="312" r:id="rId18"/>
    <p:sldId id="318" r:id="rId19"/>
    <p:sldId id="564" r:id="rId20"/>
    <p:sldId id="585" r:id="rId21"/>
    <p:sldId id="565" r:id="rId22"/>
    <p:sldId id="586" r:id="rId23"/>
    <p:sldId id="567" r:id="rId24"/>
    <p:sldId id="587" r:id="rId25"/>
    <p:sldId id="589" r:id="rId26"/>
    <p:sldId id="568" r:id="rId27"/>
    <p:sldId id="591" r:id="rId28"/>
    <p:sldId id="592" r:id="rId29"/>
    <p:sldId id="569" r:id="rId30"/>
    <p:sldId id="594" r:id="rId31"/>
    <p:sldId id="570" r:id="rId32"/>
    <p:sldId id="596" r:id="rId33"/>
    <p:sldId id="281" r:id="rId34"/>
  </p:sldIdLst>
  <p:sldSz cx="12192000" cy="6858000"/>
  <p:notesSz cx="6858000" cy="9144000"/>
  <p:embeddedFontLst>
    <p:embeddedFont>
      <p:font typeface="宋体" panose="02010600030101010101" pitchFamily="2" charset="-122"/>
      <p:regular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4129"/>
  </p:normalViewPr>
  <p:slideViewPr>
    <p:cSldViewPr snapToGrid="0">
      <p:cViewPr varScale="1">
        <p:scale>
          <a:sx n="59" d="100"/>
          <a:sy n="59" d="100"/>
        </p:scale>
        <p:origin x="3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83C3-0FFB-324B-9EB8-68200984B79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45609-95CC-A346-AD47-1583699E45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这里我们可以看到一个查询有</a:t>
            </a:r>
            <a:r>
              <a:rPr kumimoji="1" lang="en-US" altLang="zh-CN" dirty="0"/>
              <a:t>8</a:t>
            </a:r>
            <a:r>
              <a:rPr kumimoji="1" lang="zh-CN" altLang="en-US" dirty="0"/>
              <a:t>页，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一个只有</a:t>
            </a:r>
            <a:r>
              <a:rPr kumimoji="1" lang="en-US" altLang="zh-CN" dirty="0"/>
              <a:t>6</a:t>
            </a:r>
            <a:r>
              <a:rPr kumimoji="1" lang="zh-CN" altLang="en-US" dirty="0"/>
              <a:t>页，这是因为有些人的</a:t>
            </a:r>
            <a:r>
              <a:rPr kumimoji="1" lang="en-US" altLang="zh-CN" dirty="0"/>
              <a:t>first name</a:t>
            </a:r>
            <a:r>
              <a:rPr kumimoji="1" lang="zh-CN" altLang="en-US" dirty="0"/>
              <a:t>是相通的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所以一些情况下一定要用</a:t>
            </a:r>
            <a:r>
              <a:rPr kumimoji="1" lang="en-US" altLang="zh-CN" dirty="0"/>
              <a:t>key</a:t>
            </a:r>
            <a:r>
              <a:rPr kumimoji="1" lang="zh-CN" altLang="en-US" dirty="0"/>
              <a:t>来</a:t>
            </a:r>
            <a:r>
              <a:rPr kumimoji="1" lang="en-US" altLang="zh-CN" dirty="0"/>
              <a:t>group by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45609-95CC-A346-AD47-1583699E45C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2078"/>
            <a:ext cx="10515600" cy="3260846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480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2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3138055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  <a:lvl2pPr>
              <a:defRPr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2078"/>
            <a:ext cx="10515600" cy="3260846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6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6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Tutorial 04 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GROUP BY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7"/>
            <a:ext cx="10515600" cy="513159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example, find the </a:t>
            </a:r>
            <a:r>
              <a:rPr lang="en-US" dirty="0">
                <a:highlight>
                  <a:srgbClr val="FFFF00"/>
                </a:highlight>
              </a:rPr>
              <a:t>number of films for each language. </a:t>
            </a:r>
            <a:r>
              <a:rPr lang="en-US" dirty="0"/>
              <a:t>The resulting table has two columns, one for languages, one for the number of films.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Only those films of the same language are in the same group (different language different group).</a:t>
            </a:r>
            <a:endParaRPr lang="en-US" dirty="0"/>
          </a:p>
          <a:p>
            <a:r>
              <a:rPr lang="en-US" dirty="0"/>
              <a:t>Then, count the number within each group.</a:t>
            </a:r>
            <a:endParaRPr lang="en-US" dirty="0"/>
          </a:p>
          <a:p>
            <a:r>
              <a:rPr lang="en-US" dirty="0"/>
              <a:t>To achieve the grouping, we use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GROUP BY</a:t>
            </a:r>
            <a:r>
              <a:rPr lang="en-US" dirty="0"/>
              <a:t>.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		SELECT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language_id</a:t>
            </a:r>
            <a:r>
              <a:rPr lang="en-US" sz="1800" dirty="0">
                <a:latin typeface="Consolas" panose="020B0609020204030204" pitchFamily="49" charset="0"/>
              </a:rPr>
              <a:t>, count(</a:t>
            </a:r>
            <a:r>
              <a:rPr lang="en-US" sz="1800" dirty="0" err="1">
                <a:latin typeface="Consolas" panose="020B0609020204030204" pitchFamily="49" charset="0"/>
              </a:rPr>
              <a:t>film_id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		FROM film JOIN language USING(</a:t>
            </a:r>
            <a:r>
              <a:rPr lang="en-US" sz="1800" dirty="0" err="1">
                <a:latin typeface="Consolas" panose="020B0609020204030204" pitchFamily="49" charset="0"/>
              </a:rPr>
              <a:t>language_id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			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GROUP BY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language_id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dirty="0"/>
              <a:t>To </a:t>
            </a:r>
            <a:r>
              <a:rPr lang="en-US" altLang="zh-CN" dirty="0"/>
              <a:t>indicate the result of aggregation of each group,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group by attributes </a:t>
            </a:r>
            <a:r>
              <a:rPr lang="en-US" altLang="zh-CN" dirty="0"/>
              <a:t>are usually selected.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GROUP BY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7"/>
            <a:ext cx="10515600" cy="48458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The GROUP BY clause contains a set of attributes.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Tuples with the same value of </a:t>
            </a:r>
            <a:r>
              <a:rPr lang="en-US" b="1" dirty="0">
                <a:latin typeface="Arial" panose="020B0604020202090204" pitchFamily="34" charset="0"/>
                <a:cs typeface="Arial" panose="020B0604020202090204" pitchFamily="34" charset="0"/>
              </a:rPr>
              <a:t>all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 group by attribute(s) are in the same group.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dirty="0"/>
              <a:t>Be </a:t>
            </a:r>
            <a:r>
              <a:rPr lang="en-US" altLang="zh-CN" dirty="0"/>
              <a:t>careful when the group by attribute is </a:t>
            </a:r>
            <a:r>
              <a:rPr lang="en-US" altLang="zh-CN" dirty="0">
                <a:solidFill>
                  <a:srgbClr val="C00000"/>
                </a:solidFill>
              </a:rPr>
              <a:t>not a 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key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Compare the two queries and tell the difference.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SELECT </a:t>
            </a:r>
            <a:r>
              <a:rPr lang="en-US" altLang="zh-CN" sz="1800" dirty="0" err="1">
                <a:latin typeface="Consolas" panose="020B0609020204030204" pitchFamily="49" charset="0"/>
              </a:rPr>
              <a:t>first_name</a:t>
            </a:r>
            <a:r>
              <a:rPr lang="en-US" altLang="zh-CN" sz="1800" dirty="0">
                <a:latin typeface="Consolas" panose="020B0609020204030204" pitchFamily="49" charset="0"/>
              </a:rPr>
              <a:t>, COUNT(</a:t>
            </a:r>
            <a:r>
              <a:rPr lang="en-US" altLang="zh-CN" sz="1800" dirty="0" err="1">
                <a:latin typeface="Consolas" panose="020B0609020204030204" pitchFamily="49" charset="0"/>
              </a:rPr>
              <a:t>film_id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FROM actor JOIN </a:t>
            </a:r>
            <a:r>
              <a:rPr lang="en-US" altLang="zh-CN" sz="1800" dirty="0" err="1">
                <a:latin typeface="Consolas" panose="020B0609020204030204" pitchFamily="49" charset="0"/>
              </a:rPr>
              <a:t>film_actor</a:t>
            </a:r>
            <a:r>
              <a:rPr lang="en-US" altLang="zh-CN" sz="1800" dirty="0">
                <a:latin typeface="Consolas" panose="020B0609020204030204" pitchFamily="49" charset="0"/>
              </a:rPr>
              <a:t> USING(</a:t>
            </a:r>
            <a:r>
              <a:rPr lang="en-US" altLang="zh-CN" sz="1800" dirty="0" err="1">
                <a:latin typeface="Consolas" panose="020B0609020204030204" pitchFamily="49" charset="0"/>
              </a:rPr>
              <a:t>actor_id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GROUP BY </a:t>
            </a:r>
            <a:r>
              <a:rPr lang="en-US" altLang="zh-CN" sz="1800" b="1" dirty="0" err="1">
                <a:latin typeface="Consolas" panose="020B0609020204030204" pitchFamily="49" charset="0"/>
              </a:rPr>
              <a:t>first_name</a:t>
            </a:r>
            <a:endParaRPr lang="en-US" altLang="zh-CN" sz="18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SELECT </a:t>
            </a:r>
            <a:r>
              <a:rPr lang="en-US" altLang="zh-CN" sz="1800" dirty="0" err="1">
                <a:latin typeface="Consolas" panose="020B0609020204030204" pitchFamily="49" charset="0"/>
              </a:rPr>
              <a:t>actor_id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dirty="0" err="1">
                <a:latin typeface="Consolas" panose="020B0609020204030204" pitchFamily="49" charset="0"/>
              </a:rPr>
              <a:t>first_name</a:t>
            </a:r>
            <a:r>
              <a:rPr lang="en-US" altLang="zh-CN" sz="1800" dirty="0">
                <a:latin typeface="Consolas" panose="020B0609020204030204" pitchFamily="49" charset="0"/>
              </a:rPr>
              <a:t>, COUNT(</a:t>
            </a:r>
            <a:r>
              <a:rPr lang="en-US" altLang="zh-CN" sz="1800" dirty="0" err="1">
                <a:latin typeface="Consolas" panose="020B0609020204030204" pitchFamily="49" charset="0"/>
              </a:rPr>
              <a:t>film_id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FROM actor JOIN </a:t>
            </a:r>
            <a:r>
              <a:rPr lang="en-US" altLang="zh-CN" sz="1800" dirty="0" err="1">
                <a:latin typeface="Consolas" panose="020B0609020204030204" pitchFamily="49" charset="0"/>
              </a:rPr>
              <a:t>film_actor</a:t>
            </a:r>
            <a:r>
              <a:rPr lang="en-US" altLang="zh-CN" sz="1800" dirty="0">
                <a:latin typeface="Consolas" panose="020B0609020204030204" pitchFamily="49" charset="0"/>
              </a:rPr>
              <a:t> USING(</a:t>
            </a:r>
            <a:r>
              <a:rPr lang="en-US" altLang="zh-CN" sz="1800" dirty="0" err="1">
                <a:latin typeface="Consolas" panose="020B0609020204030204" pitchFamily="49" charset="0"/>
              </a:rPr>
              <a:t>actor_id</a:t>
            </a:r>
            <a:r>
              <a:rPr lang="en-US" altLang="zh-CN" sz="1800" dirty="0">
                <a:latin typeface="Consolas" panose="020B0609020204030204" pitchFamily="49" charset="0"/>
              </a:rPr>
              <a:t>)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			GROUP BY </a:t>
            </a:r>
            <a:r>
              <a:rPr lang="en-US" altLang="zh-CN" sz="1800" b="1" dirty="0" err="1">
                <a:latin typeface="Consolas" panose="020B0609020204030204" pitchFamily="49" charset="0"/>
              </a:rPr>
              <a:t>actor_id</a:t>
            </a:r>
            <a:endParaRPr lang="en-US" altLang="zh-CN" sz="18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HAVING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7039"/>
            <a:ext cx="10515600" cy="46839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Sometimes we need condition checking before and after aggregation functions.</a:t>
            </a:r>
            <a:endParaRPr lang="en-US" dirty="0"/>
          </a:p>
          <a:p>
            <a:r>
              <a:rPr lang="en-US" dirty="0"/>
              <a:t>For example, show the actors’ names and the number of Sci-Fi movies played by him/her if the number of Sci-Fi </a:t>
            </a:r>
            <a:r>
              <a:rPr lang="en-US" altLang="zh-CN" dirty="0"/>
              <a:t>movies is more than 3.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SELECT </a:t>
            </a:r>
            <a:r>
              <a:rPr lang="en-US" sz="1800" dirty="0" err="1">
                <a:latin typeface="Consolas" panose="020B0609020204030204" pitchFamily="49" charset="0"/>
              </a:rPr>
              <a:t>actor_id,first_name,last_name,COUNT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film_id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FROM actor JOIN </a:t>
            </a:r>
            <a:r>
              <a:rPr lang="en-US" sz="1800" dirty="0" err="1">
                <a:latin typeface="Consolas" panose="020B0609020204030204" pitchFamily="49" charset="0"/>
              </a:rPr>
              <a:t>film_actor</a:t>
            </a:r>
            <a:r>
              <a:rPr lang="en-US" sz="1800" dirty="0">
                <a:latin typeface="Consolas" panose="020B0609020204030204" pitchFamily="49" charset="0"/>
              </a:rPr>
              <a:t> USING (</a:t>
            </a:r>
            <a:r>
              <a:rPr lang="en-US" sz="1800" dirty="0" err="1">
                <a:latin typeface="Consolas" panose="020B0609020204030204" pitchFamily="49" charset="0"/>
              </a:rPr>
              <a:t>actor_id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	JOIN film USING(</a:t>
            </a:r>
            <a:r>
              <a:rPr lang="en-US" sz="1800" dirty="0" err="1">
                <a:latin typeface="Consolas" panose="020B0609020204030204" pitchFamily="49" charset="0"/>
              </a:rPr>
              <a:t>film_id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	JOIN </a:t>
            </a:r>
            <a:r>
              <a:rPr lang="en-US" sz="1800" dirty="0" err="1">
                <a:latin typeface="Consolas" panose="020B0609020204030204" pitchFamily="49" charset="0"/>
              </a:rPr>
              <a:t>film_category</a:t>
            </a:r>
            <a:r>
              <a:rPr lang="en-US" sz="1800" dirty="0">
                <a:latin typeface="Consolas" panose="020B0609020204030204" pitchFamily="49" charset="0"/>
              </a:rPr>
              <a:t> USING(</a:t>
            </a:r>
            <a:r>
              <a:rPr lang="en-US" sz="1800" dirty="0" err="1">
                <a:latin typeface="Consolas" panose="020B0609020204030204" pitchFamily="49" charset="0"/>
              </a:rPr>
              <a:t>film_id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	JOIN category USING(</a:t>
            </a:r>
            <a:r>
              <a:rPr lang="en-US" sz="1800" dirty="0" err="1">
                <a:latin typeface="Consolas" panose="020B0609020204030204" pitchFamily="49" charset="0"/>
              </a:rPr>
              <a:t>category_id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WHERE category.name='sci-fi'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Consolas" panose="020B0609020204030204" pitchFamily="49" charset="0"/>
              </a:rPr>
              <a:t>	GROUP BY </a:t>
            </a:r>
            <a:r>
              <a:rPr lang="en-US" sz="1800" dirty="0" err="1">
                <a:latin typeface="Consolas" panose="020B0609020204030204" pitchFamily="49" charset="0"/>
              </a:rPr>
              <a:t>actor_id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</a:rPr>
              <a:t>	HAVING COUNT(</a:t>
            </a:r>
            <a:r>
              <a:rPr lang="en-US" sz="1800" dirty="0" err="1">
                <a:highlight>
                  <a:srgbClr val="FFFF00"/>
                </a:highlight>
                <a:latin typeface="Consolas" panose="020B0609020204030204" pitchFamily="49" charset="0"/>
              </a:rPr>
              <a:t>film_id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</a:rPr>
              <a:t>)&gt;3;</a:t>
            </a:r>
            <a:endParaRPr lang="en-US" sz="1800" dirty="0"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8258175" y="2819400"/>
            <a:ext cx="3629025" cy="3705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query is executed in this sequence.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Combine the tables in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chemeClr val="accent1"/>
                </a:solidFill>
              </a:rPr>
              <a:t> clause</a:t>
            </a:r>
            <a:endParaRPr lang="en-US" sz="18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2"/>
                </a:solidFill>
              </a:rPr>
              <a:t>Check the condition in </a:t>
            </a:r>
            <a:r>
              <a:rPr lang="en-US" sz="1800" dirty="0">
                <a:solidFill>
                  <a:schemeClr val="accent2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chemeClr val="accent2"/>
                </a:solidFill>
              </a:rPr>
              <a:t> clause</a:t>
            </a:r>
            <a:endParaRPr lang="en-US" sz="18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92D050"/>
                </a:solidFill>
              </a:rPr>
              <a:t>Group tuples</a:t>
            </a:r>
            <a:endParaRPr lang="en-US" sz="1800" dirty="0">
              <a:solidFill>
                <a:srgbClr val="92D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Aggregation function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Check the condition in HAVING clause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Output the selected attributes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3222625"/>
            <a:ext cx="5543550" cy="1358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0" y="4648200"/>
            <a:ext cx="3629025" cy="25717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3999" y="5000625"/>
            <a:ext cx="2286001" cy="25717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3998" y="5319713"/>
            <a:ext cx="3228977" cy="33337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3998" y="2924175"/>
            <a:ext cx="6515102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88403" y="5348288"/>
            <a:ext cx="1752603" cy="2786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than </a:t>
            </a:r>
            <a:r>
              <a:rPr lang="en-US" dirty="0">
                <a:latin typeface="Consolas" panose="020B0609020204030204" pitchFamily="49" charset="0"/>
              </a:rPr>
              <a:t>COUNT</a:t>
            </a:r>
            <a:r>
              <a:rPr lang="en-US" dirty="0"/>
              <a:t>, there are more aggregate functions for different </a:t>
            </a:r>
            <a:r>
              <a:rPr lang="en-US" altLang="zh-CN" dirty="0"/>
              <a:t>purposes.</a:t>
            </a:r>
            <a:endParaRPr lang="en-US" altLang="zh-CN" dirty="0"/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MAX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: find the maximum value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b="1" dirty="0">
                <a:latin typeface="Consolas" panose="020B0609020204030204" pitchFamily="49" charset="0"/>
                <a:cs typeface="Arial" panose="020B0604020202090204" pitchFamily="34" charset="0"/>
              </a:rPr>
              <a:t>MIN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: find the minimum value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b="1" dirty="0">
                <a:latin typeface="Consolas" panose="020B0609020204030204" pitchFamily="49" charset="0"/>
                <a:cs typeface="Arial" panose="020B0604020202090204" pitchFamily="34" charset="0"/>
              </a:rPr>
              <a:t>AVG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: calculate the average value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b="1" dirty="0">
                <a:latin typeface="Consolas" panose="020B0609020204030204" pitchFamily="49" charset="0"/>
                <a:cs typeface="Arial" panose="020B0604020202090204" pitchFamily="34" charset="0"/>
              </a:rPr>
              <a:t>SUM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: sum up the values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Distinct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only assume that every country has a city. But a country may have multiple cites.</a:t>
            </a:r>
            <a:endParaRPr lang="en-US" dirty="0"/>
          </a:p>
          <a:p>
            <a:r>
              <a:rPr lang="en-US" dirty="0"/>
              <a:t>Those countries will be over counted.</a:t>
            </a:r>
            <a:endParaRPr lang="en-US" dirty="0"/>
          </a:p>
          <a:p>
            <a:r>
              <a:rPr lang="en-US" dirty="0"/>
              <a:t>We can use </a:t>
            </a:r>
            <a:r>
              <a:rPr lang="en-US" b="1" dirty="0">
                <a:latin typeface="Consolas" panose="020B0609020204030204" pitchFamily="49" charset="0"/>
              </a:rPr>
              <a:t>DISTINCT</a:t>
            </a:r>
            <a:r>
              <a:rPr lang="en-US" dirty="0"/>
              <a:t> to remove duplications.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COUNT(</a:t>
            </a:r>
            <a:r>
              <a:rPr lang="en-US" b="1" dirty="0">
                <a:latin typeface="Consolas" panose="020B0609020204030204" pitchFamily="49" charset="0"/>
              </a:rPr>
              <a:t>DISTINCT</a:t>
            </a:r>
            <a:r>
              <a:rPr lang="zh-CN" altLang="en-US" b="1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country_id</a:t>
            </a:r>
            <a:r>
              <a:rPr lang="en-US" dirty="0">
                <a:latin typeface="Consolas" panose="020B0609020204030204" pitchFamily="49" charset="0"/>
              </a:rPr>
              <a:t>)FROM city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320915" cy="132588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4400" dirty="0"/>
              <a:t>Calculate the average rental duration among all films.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SELECT rental_id, (</a:t>
            </a:r>
            <a:r>
              <a:rPr lang="en-US" altLang="zh-CN" dirty="0" err="1"/>
              <a:t>return_date - rental_date) as rental_duration 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rental;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SELECT rental_id, date</a:t>
            </a:r>
            <a:r>
              <a:rPr lang="en-US" altLang="zh-CN" dirty="0">
                <a:sym typeface="+mn-ea"/>
              </a:rPr>
              <a:t>diff(</a:t>
            </a:r>
            <a:r>
              <a:rPr lang="en-US" altLang="zh-CN" dirty="0" err="1">
                <a:sym typeface="+mn-ea"/>
              </a:rPr>
              <a:t>return_date,rental_date) as rental_duration 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FROM rental;</a:t>
            </a:r>
            <a:endParaRPr lang="en-US" altLang="zh-CN" dirty="0"/>
          </a:p>
        </p:txBody>
      </p:sp>
      <p:sp>
        <p:nvSpPr>
          <p:cNvPr id="14" name="TextBox 87"/>
          <p:cNvSpPr txBox="1"/>
          <p:nvPr/>
        </p:nvSpPr>
        <p:spPr>
          <a:xfrm>
            <a:off x="10313670" y="0"/>
            <a:ext cx="1878330" cy="3752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" dirty="0"/>
              <a:t>Table: </a:t>
            </a:r>
            <a:r>
              <a:rPr lang="en-US" altLang="zh-CN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rental</a:t>
            </a:r>
            <a:endParaRPr lang="zh-CN" altLang="en-US" sz="1600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5" name="Picture 8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64467" y="337905"/>
            <a:ext cx="1143507" cy="2205258"/>
          </a:xfrm>
          <a:prstGeom prst="rect">
            <a:avLst/>
          </a:prstGeom>
        </p:spPr>
      </p:pic>
      <p:sp>
        <p:nvSpPr>
          <p:cNvPr id="18" name="Rectangle 67"/>
          <p:cNvSpPr/>
          <p:nvPr/>
        </p:nvSpPr>
        <p:spPr>
          <a:xfrm>
            <a:off x="10376907" y="810651"/>
            <a:ext cx="1133509" cy="285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 68"/>
          <p:cNvSpPr/>
          <p:nvPr/>
        </p:nvSpPr>
        <p:spPr>
          <a:xfrm>
            <a:off x="10377004" y="1691241"/>
            <a:ext cx="1133509" cy="285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8"/>
          <p:cNvSpPr/>
          <p:nvPr/>
        </p:nvSpPr>
        <p:spPr>
          <a:xfrm>
            <a:off x="7571740" y="2592070"/>
            <a:ext cx="4532630" cy="286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rental_duration = return_date - rental_date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1952625"/>
            <a:ext cx="1762125" cy="1476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0" y="4344670"/>
            <a:ext cx="175260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320915" cy="132588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4400" dirty="0"/>
              <a:t>Calculate the average rental duration among all films.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5880"/>
            <a:ext cx="10515600" cy="553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SELECT rental_id, date</a:t>
            </a:r>
            <a:r>
              <a:rPr lang="en-US" altLang="zh-CN" dirty="0">
                <a:sym typeface="+mn-ea"/>
              </a:rPr>
              <a:t>diff(</a:t>
            </a:r>
            <a:r>
              <a:rPr lang="en-US" altLang="zh-CN" dirty="0" err="1">
                <a:sym typeface="+mn-ea"/>
              </a:rPr>
              <a:t>return_date,rental_date) as rental_duration 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FROM rental;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SELECT datediff(</a:t>
            </a:r>
            <a:r>
              <a:rPr lang="en-US" altLang="zh-CN" dirty="0" err="1">
                <a:sym typeface="+mn-ea"/>
              </a:rPr>
              <a:t>return_date,rental_date) as rental_duration </a:t>
            </a:r>
            <a:r>
              <a:rPr lang="en-US" altLang="zh-CN" dirty="0">
                <a:sym typeface="+mn-ea"/>
              </a:rPr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FROM rental;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SELECT avg(datediff(</a:t>
            </a:r>
            <a:r>
              <a:rPr lang="en-US" altLang="zh-CN" dirty="0" err="1">
                <a:sym typeface="+mn-ea"/>
              </a:rPr>
              <a:t>return_date,rental_date))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FROM rental;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14" name="TextBox 87"/>
          <p:cNvSpPr txBox="1"/>
          <p:nvPr/>
        </p:nvSpPr>
        <p:spPr>
          <a:xfrm>
            <a:off x="10313670" y="0"/>
            <a:ext cx="1878330" cy="3752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600" dirty="0"/>
              <a:t>Table: </a:t>
            </a:r>
            <a:r>
              <a:rPr lang="en-US" altLang="zh-CN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rental</a:t>
            </a:r>
            <a:endParaRPr lang="zh-CN" altLang="en-US" sz="1600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5" name="Picture 8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64467" y="337905"/>
            <a:ext cx="1143507" cy="2205258"/>
          </a:xfrm>
          <a:prstGeom prst="rect">
            <a:avLst/>
          </a:prstGeom>
        </p:spPr>
      </p:pic>
      <p:sp>
        <p:nvSpPr>
          <p:cNvPr id="18" name="Rectangle 67"/>
          <p:cNvSpPr/>
          <p:nvPr/>
        </p:nvSpPr>
        <p:spPr>
          <a:xfrm>
            <a:off x="10376907" y="810651"/>
            <a:ext cx="1133509" cy="285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Rectangle 68"/>
          <p:cNvSpPr/>
          <p:nvPr/>
        </p:nvSpPr>
        <p:spPr>
          <a:xfrm>
            <a:off x="10377004" y="1691241"/>
            <a:ext cx="1133509" cy="2857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8"/>
          <p:cNvSpPr/>
          <p:nvPr/>
        </p:nvSpPr>
        <p:spPr>
          <a:xfrm>
            <a:off x="7571740" y="2592070"/>
            <a:ext cx="4532630" cy="2863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rental_duration = return_date - rental_date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5" y="1835150"/>
            <a:ext cx="1752600" cy="1495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920" y="3493770"/>
            <a:ext cx="1066800" cy="1228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805" y="5337810"/>
            <a:ext cx="237172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986905" cy="1325880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2.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Norman Currier.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97000"/>
            <a:ext cx="8408035" cy="54616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>
                <a:highlight>
                  <a:srgbClr val="FFFF00"/>
                </a:highlight>
              </a:rPr>
              <a:t>DISTINCT</a:t>
            </a:r>
            <a:r>
              <a:rPr lang="en-US" altLang="zh-CN" dirty="0"/>
              <a:t> film_id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USING(customer_id)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USING(inventory_id)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>
                <a:sym typeface="+mn-ea"/>
              </a:rPr>
              <a:t>first_name</a:t>
            </a:r>
            <a:r>
              <a:rPr lang="en-US" altLang="zh-CN" dirty="0">
                <a:sym typeface="+mn-ea"/>
              </a:rPr>
              <a:t>='Norman' AND </a:t>
            </a:r>
            <a:r>
              <a:rPr lang="en-US" altLang="zh-CN" dirty="0" err="1">
                <a:sym typeface="+mn-ea"/>
              </a:rPr>
              <a:t>last_name</a:t>
            </a:r>
            <a:r>
              <a:rPr lang="en-US" altLang="zh-CN" dirty="0">
                <a:sym typeface="+mn-ea"/>
              </a:rPr>
              <a:t>='Currier';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>
                <a:highlight>
                  <a:srgbClr val="FF00FF"/>
                </a:highlight>
              </a:rPr>
              <a:t>COUNT</a:t>
            </a:r>
            <a:r>
              <a:rPr lang="en-US" altLang="zh-CN" dirty="0"/>
              <a:t>(</a:t>
            </a:r>
            <a:r>
              <a:rPr lang="en-US" altLang="zh-CN" dirty="0">
                <a:highlight>
                  <a:srgbClr val="FFFF00"/>
                </a:highlight>
              </a:rPr>
              <a:t>DISTINCT</a:t>
            </a:r>
            <a:r>
              <a:rPr lang="en-US" altLang="zh-CN" dirty="0"/>
              <a:t> </a:t>
            </a:r>
            <a:r>
              <a:rPr lang="en-US" altLang="zh-CN" dirty="0" err="1"/>
              <a:t>film_id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first_name</a:t>
            </a:r>
            <a:r>
              <a:rPr lang="en-US" altLang="zh-CN" dirty="0"/>
              <a:t>='Norman' AND </a:t>
            </a:r>
            <a:r>
              <a:rPr lang="en-US" altLang="zh-CN" dirty="0" err="1"/>
              <a:t>last_name</a:t>
            </a:r>
            <a:r>
              <a:rPr lang="en-US" altLang="zh-CN" dirty="0"/>
              <a:t>='Currier';</a:t>
            </a:r>
            <a:endParaRPr kumimoji="1" lang="zh-CN" alt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801377" y="-260"/>
            <a:ext cx="3392169" cy="6272375"/>
            <a:chOff x="7144027" y="206750"/>
            <a:chExt cx="3392169" cy="6272375"/>
          </a:xfrm>
        </p:grpSpPr>
        <p:cxnSp>
          <p:nvCxnSpPr>
            <p:cNvPr id="8" name="Straight Connector 7"/>
            <p:cNvCxnSpPr>
              <a:stCxn id="7" idx="3"/>
              <a:endCxn id="10" idx="3"/>
            </p:cNvCxnSpPr>
            <p:nvPr/>
          </p:nvCxnSpPr>
          <p:spPr>
            <a:xfrm flipH="1" flipV="1">
              <a:off x="8338294" y="1746821"/>
              <a:ext cx="79654" cy="2156982"/>
            </a:xfrm>
            <a:prstGeom prst="bentConnector3">
              <a:avLst>
                <a:gd name="adj1" fmla="val -40391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7144027" y="209290"/>
              <a:ext cx="1276311" cy="2543178"/>
              <a:chOff x="8813596" y="3495603"/>
              <a:chExt cx="1276311" cy="254317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813596" y="3495603"/>
                <a:ext cx="1276311" cy="2543178"/>
                <a:chOff x="8126177" y="2286115"/>
                <a:chExt cx="1276311" cy="2543178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8126177" y="2286115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176972" y="2624022"/>
                  <a:ext cx="1143472" cy="2205271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8876831" y="45989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874388" y="4890259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Connector 13"/>
            <p:cNvCxnSpPr>
              <a:stCxn id="9" idx="3"/>
              <a:endCxn id="26" idx="1"/>
            </p:cNvCxnSpPr>
            <p:nvPr/>
          </p:nvCxnSpPr>
          <p:spPr>
            <a:xfrm flipV="1">
              <a:off x="8340737" y="907903"/>
              <a:ext cx="545480" cy="5475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8807196" y="206750"/>
              <a:ext cx="1729000" cy="1750149"/>
              <a:chOff x="8434661" y="689352"/>
              <a:chExt cx="1729000" cy="175014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516742" y="1053146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8434661" y="689352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513682" y="12476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13682" y="153204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144027" y="3150550"/>
              <a:ext cx="2886954" cy="3328575"/>
              <a:chOff x="7144027" y="3150550"/>
              <a:chExt cx="2886954" cy="33285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144027" y="3150550"/>
                <a:ext cx="1608133" cy="3328575"/>
                <a:chOff x="6695933" y="3494958"/>
                <a:chExt cx="1608133" cy="3328575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695933" y="3494958"/>
                  <a:ext cx="1608133" cy="3328575"/>
                  <a:chOff x="6114804" y="2285470"/>
                  <a:chExt cx="1608133" cy="3328575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163602" y="2624024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114804" y="2285470"/>
                    <a:ext cx="160813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6750654" y="4078933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6742288" y="4611204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6742288" y="4957009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8962410" y="5033018"/>
                <a:ext cx="1068571" cy="34668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rgbClr val="00B050"/>
                    </a:solidFill>
                  </a:rPr>
                  <a:t>“Norman”</a:t>
                </a:r>
                <a:endParaRPr lang="zh-CN" alt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626" y="5535827"/>
                <a:ext cx="1068571" cy="34668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rgbClr val="00B050"/>
                    </a:solidFill>
                  </a:rPr>
                  <a:t>“Currier”</a:t>
                </a:r>
                <a:endParaRPr lang="zh-CN" altLang="en-US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5" name="Straight Connector 7"/>
              <p:cNvCxnSpPr>
                <a:stCxn id="32" idx="1"/>
                <a:endCxn id="4" idx="3"/>
              </p:cNvCxnSpPr>
              <p:nvPr/>
            </p:nvCxnSpPr>
            <p:spPr>
              <a:xfrm rot="10800000">
                <a:off x="8409582" y="4436075"/>
                <a:ext cx="552828" cy="77028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7"/>
              <p:cNvCxnSpPr>
                <a:stCxn id="33" idx="1"/>
                <a:endCxn id="15" idx="3"/>
              </p:cNvCxnSpPr>
              <p:nvPr/>
            </p:nvCxnSpPr>
            <p:spPr>
              <a:xfrm rot="10800000">
                <a:off x="8409582" y="4781880"/>
                <a:ext cx="543044" cy="927291"/>
              </a:xfrm>
              <a:prstGeom prst="bentConnector3">
                <a:avLst>
                  <a:gd name="adj1" fmla="val 64032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325880"/>
            <a:ext cx="3600450" cy="8382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185" y="4229100"/>
            <a:ext cx="1657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Add a new customer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99125" y="365125"/>
            <a:ext cx="3371850" cy="752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1199515"/>
            <a:ext cx="8905875" cy="425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25" y="5557520"/>
            <a:ext cx="512445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66660" cy="132588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3.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customer.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5880"/>
            <a:ext cx="8439785" cy="553212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dirty="0"/>
              <a:t>SELECT customer_id, DISTINCT film_id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rental USING(customer_id)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inventory USING(inventory_id)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0">
            <a:off x="8863330" y="13970"/>
            <a:ext cx="3328708" cy="5913755"/>
            <a:chOff x="10212" y="-34"/>
            <a:chExt cx="5242" cy="9313"/>
          </a:xfrm>
        </p:grpSpPr>
        <p:cxnSp>
          <p:nvCxnSpPr>
            <p:cNvPr id="5" name="Straight Connector 66"/>
            <p:cNvCxnSpPr>
              <a:stCxn id="46" idx="1"/>
              <a:endCxn id="19" idx="3"/>
            </p:cNvCxnSpPr>
            <p:nvPr/>
          </p:nvCxnSpPr>
          <p:spPr>
            <a:xfrm rot="10800000">
              <a:off x="12141" y="2383"/>
              <a:ext cx="786" cy="2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94"/>
            <p:cNvGrpSpPr/>
            <p:nvPr/>
          </p:nvGrpSpPr>
          <p:grpSpPr>
            <a:xfrm>
              <a:off x="10212" y="-12"/>
              <a:ext cx="2176" cy="4005"/>
              <a:chOff x="2259436" y="1130541"/>
              <a:chExt cx="1381718" cy="2543178"/>
            </a:xfrm>
          </p:grpSpPr>
          <p:sp>
            <p:nvSpPr>
              <p:cNvPr id="14" name="TextBox 87"/>
              <p:cNvSpPr txBox="1"/>
              <p:nvPr/>
            </p:nvSpPr>
            <p:spPr>
              <a:xfrm>
                <a:off x="2259436" y="1130541"/>
                <a:ext cx="1381718" cy="3752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15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4864" y="1468448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18" name="Rectangle 67"/>
              <p:cNvSpPr/>
              <p:nvPr/>
            </p:nvSpPr>
            <p:spPr>
              <a:xfrm>
                <a:off x="2351416" y="2231394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Rectangle 68"/>
              <p:cNvSpPr/>
              <p:nvPr/>
            </p:nvSpPr>
            <p:spPr>
              <a:xfrm>
                <a:off x="2361668" y="2507858"/>
                <a:ext cx="1122646" cy="28638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Straight Connector 13"/>
            <p:cNvCxnSpPr>
              <a:stCxn id="18" idx="3"/>
              <a:endCxn id="26" idx="1"/>
            </p:cNvCxnSpPr>
            <p:nvPr/>
          </p:nvCxnSpPr>
          <p:spPr>
            <a:xfrm flipV="1">
              <a:off x="12141" y="1118"/>
              <a:ext cx="824" cy="829"/>
            </a:xfrm>
            <a:prstGeom prst="bentConnector3">
              <a:avLst>
                <a:gd name="adj1" fmla="val 5004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71"/>
            <p:cNvGrpSpPr/>
            <p:nvPr/>
          </p:nvGrpSpPr>
          <p:grpSpPr>
            <a:xfrm>
              <a:off x="12841" y="-34"/>
              <a:ext cx="2613" cy="2804"/>
              <a:chOff x="4057521" y="1815806"/>
              <a:chExt cx="1659154" cy="1780631"/>
            </a:xfrm>
          </p:grpSpPr>
          <p:pic>
            <p:nvPicPr>
              <p:cNvPr id="24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5" name="TextBox 81"/>
              <p:cNvSpPr txBox="1"/>
              <p:nvPr/>
            </p:nvSpPr>
            <p:spPr>
              <a:xfrm>
                <a:off x="4057521" y="1815806"/>
                <a:ext cx="1659154" cy="3676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Group 95"/>
            <p:cNvGrpSpPr/>
            <p:nvPr/>
          </p:nvGrpSpPr>
          <p:grpSpPr>
            <a:xfrm rot="0">
              <a:off x="12841" y="3995"/>
              <a:ext cx="2613" cy="5284"/>
              <a:chOff x="3665617" y="3638075"/>
              <a:chExt cx="1659578" cy="3355244"/>
            </a:xfrm>
          </p:grpSpPr>
          <p:pic>
            <p:nvPicPr>
              <p:cNvPr id="31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714415" y="4003298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45" name="TextBox 90"/>
              <p:cNvSpPr txBox="1"/>
              <p:nvPr/>
            </p:nvSpPr>
            <p:spPr>
              <a:xfrm>
                <a:off x="3665617" y="3638075"/>
                <a:ext cx="1659578" cy="3638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6" name="Rectangle 65"/>
              <p:cNvSpPr/>
              <p:nvPr/>
            </p:nvSpPr>
            <p:spPr>
              <a:xfrm>
                <a:off x="3720338" y="4192839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" y="3127375"/>
            <a:ext cx="615315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reviews.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66660" cy="132588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3.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customer.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5880"/>
            <a:ext cx="8439785" cy="553212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>
                <a:sym typeface="+mn-ea"/>
              </a:rPr>
              <a:t>DISTINCT </a:t>
            </a:r>
            <a:r>
              <a:rPr lang="en-US" altLang="zh-CN" dirty="0"/>
              <a:t>customer_id, film_id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rental USING(customer_id)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inventory USING(inventory_id)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0">
            <a:off x="8863330" y="13970"/>
            <a:ext cx="3328708" cy="5913755"/>
            <a:chOff x="10212" y="-34"/>
            <a:chExt cx="5242" cy="9313"/>
          </a:xfrm>
        </p:grpSpPr>
        <p:cxnSp>
          <p:nvCxnSpPr>
            <p:cNvPr id="5" name="Straight Connector 66"/>
            <p:cNvCxnSpPr>
              <a:stCxn id="46" idx="1"/>
              <a:endCxn id="19" idx="3"/>
            </p:cNvCxnSpPr>
            <p:nvPr/>
          </p:nvCxnSpPr>
          <p:spPr>
            <a:xfrm rot="10800000">
              <a:off x="12141" y="2383"/>
              <a:ext cx="786" cy="2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94"/>
            <p:cNvGrpSpPr/>
            <p:nvPr/>
          </p:nvGrpSpPr>
          <p:grpSpPr>
            <a:xfrm>
              <a:off x="10212" y="-12"/>
              <a:ext cx="2176" cy="4005"/>
              <a:chOff x="2259436" y="1130541"/>
              <a:chExt cx="1381718" cy="2543178"/>
            </a:xfrm>
          </p:grpSpPr>
          <p:sp>
            <p:nvSpPr>
              <p:cNvPr id="14" name="TextBox 87"/>
              <p:cNvSpPr txBox="1"/>
              <p:nvPr/>
            </p:nvSpPr>
            <p:spPr>
              <a:xfrm>
                <a:off x="2259436" y="1130541"/>
                <a:ext cx="1381718" cy="3752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15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4864" y="1468448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18" name="Rectangle 67"/>
              <p:cNvSpPr/>
              <p:nvPr/>
            </p:nvSpPr>
            <p:spPr>
              <a:xfrm>
                <a:off x="2351416" y="2231394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Rectangle 68"/>
              <p:cNvSpPr/>
              <p:nvPr/>
            </p:nvSpPr>
            <p:spPr>
              <a:xfrm>
                <a:off x="2361668" y="2507858"/>
                <a:ext cx="1122646" cy="28638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Straight Connector 13"/>
            <p:cNvCxnSpPr>
              <a:stCxn id="18" idx="3"/>
              <a:endCxn id="26" idx="1"/>
            </p:cNvCxnSpPr>
            <p:nvPr/>
          </p:nvCxnSpPr>
          <p:spPr>
            <a:xfrm flipV="1">
              <a:off x="12141" y="1118"/>
              <a:ext cx="824" cy="829"/>
            </a:xfrm>
            <a:prstGeom prst="bentConnector3">
              <a:avLst>
                <a:gd name="adj1" fmla="val 5004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71"/>
            <p:cNvGrpSpPr/>
            <p:nvPr/>
          </p:nvGrpSpPr>
          <p:grpSpPr>
            <a:xfrm>
              <a:off x="12841" y="-34"/>
              <a:ext cx="2613" cy="2804"/>
              <a:chOff x="4057521" y="1815806"/>
              <a:chExt cx="1659154" cy="1780631"/>
            </a:xfrm>
          </p:grpSpPr>
          <p:pic>
            <p:nvPicPr>
              <p:cNvPr id="24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5" name="TextBox 81"/>
              <p:cNvSpPr txBox="1"/>
              <p:nvPr/>
            </p:nvSpPr>
            <p:spPr>
              <a:xfrm>
                <a:off x="4057521" y="1815806"/>
                <a:ext cx="1659154" cy="3676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Group 95"/>
            <p:cNvGrpSpPr/>
            <p:nvPr/>
          </p:nvGrpSpPr>
          <p:grpSpPr>
            <a:xfrm rot="0">
              <a:off x="12841" y="3995"/>
              <a:ext cx="2613" cy="5284"/>
              <a:chOff x="3665617" y="3638075"/>
              <a:chExt cx="1659578" cy="3355244"/>
            </a:xfrm>
          </p:grpSpPr>
          <p:pic>
            <p:nvPicPr>
              <p:cNvPr id="31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714415" y="4003298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45" name="TextBox 90"/>
              <p:cNvSpPr txBox="1"/>
              <p:nvPr/>
            </p:nvSpPr>
            <p:spPr>
              <a:xfrm>
                <a:off x="3665617" y="3638075"/>
                <a:ext cx="1659578" cy="3638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6" name="Rectangle 65"/>
              <p:cNvSpPr/>
              <p:nvPr/>
            </p:nvSpPr>
            <p:spPr>
              <a:xfrm>
                <a:off x="3720338" y="4192839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971800"/>
            <a:ext cx="5638800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" y="4003675"/>
            <a:ext cx="1476375" cy="1924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355" y="4003675"/>
            <a:ext cx="1752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66660" cy="132588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3.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customer.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5880"/>
            <a:ext cx="8439785" cy="553212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dirty="0"/>
              <a:t>SELECT customer_id, COUNT(DISTINCT film_id)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rental USING(customer_id)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inventory USING(inventory_id)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ighlight>
                  <a:srgbClr val="FF00FF"/>
                </a:highlight>
              </a:rPr>
              <a:t>GROUP BY customer_id</a:t>
            </a:r>
            <a:endParaRPr lang="en-US" altLang="zh-CN" dirty="0">
              <a:highlight>
                <a:srgbClr val="FF00FF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0">
            <a:off x="8863330" y="13970"/>
            <a:ext cx="3328708" cy="5913755"/>
            <a:chOff x="10212" y="-34"/>
            <a:chExt cx="5242" cy="9313"/>
          </a:xfrm>
        </p:grpSpPr>
        <p:cxnSp>
          <p:nvCxnSpPr>
            <p:cNvPr id="5" name="Straight Connector 66"/>
            <p:cNvCxnSpPr>
              <a:stCxn id="46" idx="1"/>
              <a:endCxn id="19" idx="3"/>
            </p:cNvCxnSpPr>
            <p:nvPr/>
          </p:nvCxnSpPr>
          <p:spPr>
            <a:xfrm rot="10800000">
              <a:off x="12141" y="2383"/>
              <a:ext cx="786" cy="27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94"/>
            <p:cNvGrpSpPr/>
            <p:nvPr/>
          </p:nvGrpSpPr>
          <p:grpSpPr>
            <a:xfrm>
              <a:off x="10212" y="-12"/>
              <a:ext cx="2176" cy="4005"/>
              <a:chOff x="2259436" y="1130541"/>
              <a:chExt cx="1381718" cy="2543178"/>
            </a:xfrm>
          </p:grpSpPr>
          <p:sp>
            <p:nvSpPr>
              <p:cNvPr id="14" name="TextBox 87"/>
              <p:cNvSpPr txBox="1"/>
              <p:nvPr/>
            </p:nvSpPr>
            <p:spPr>
              <a:xfrm>
                <a:off x="2259436" y="1130541"/>
                <a:ext cx="1381718" cy="37528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15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4864" y="1468448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18" name="Rectangle 67"/>
              <p:cNvSpPr/>
              <p:nvPr/>
            </p:nvSpPr>
            <p:spPr>
              <a:xfrm>
                <a:off x="2351416" y="2231394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Rectangle 68"/>
              <p:cNvSpPr/>
              <p:nvPr/>
            </p:nvSpPr>
            <p:spPr>
              <a:xfrm>
                <a:off x="2361668" y="2507858"/>
                <a:ext cx="1122646" cy="28638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Straight Connector 13"/>
            <p:cNvCxnSpPr>
              <a:stCxn id="18" idx="3"/>
              <a:endCxn id="26" idx="1"/>
            </p:cNvCxnSpPr>
            <p:nvPr/>
          </p:nvCxnSpPr>
          <p:spPr>
            <a:xfrm flipV="1">
              <a:off x="12141" y="1118"/>
              <a:ext cx="824" cy="829"/>
            </a:xfrm>
            <a:prstGeom prst="bentConnector3">
              <a:avLst>
                <a:gd name="adj1" fmla="val 5004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71"/>
            <p:cNvGrpSpPr/>
            <p:nvPr/>
          </p:nvGrpSpPr>
          <p:grpSpPr>
            <a:xfrm>
              <a:off x="12841" y="-34"/>
              <a:ext cx="2613" cy="2804"/>
              <a:chOff x="4057521" y="1815806"/>
              <a:chExt cx="1659154" cy="1780631"/>
            </a:xfrm>
          </p:grpSpPr>
          <p:pic>
            <p:nvPicPr>
              <p:cNvPr id="24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5" name="TextBox 81"/>
              <p:cNvSpPr txBox="1"/>
              <p:nvPr/>
            </p:nvSpPr>
            <p:spPr>
              <a:xfrm>
                <a:off x="4057521" y="1815806"/>
                <a:ext cx="1659154" cy="3676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Group 95"/>
            <p:cNvGrpSpPr/>
            <p:nvPr/>
          </p:nvGrpSpPr>
          <p:grpSpPr>
            <a:xfrm rot="0">
              <a:off x="12841" y="3995"/>
              <a:ext cx="2613" cy="5284"/>
              <a:chOff x="3665617" y="3638075"/>
              <a:chExt cx="1659578" cy="3355244"/>
            </a:xfrm>
          </p:grpSpPr>
          <p:pic>
            <p:nvPicPr>
              <p:cNvPr id="31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714415" y="4003298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45" name="TextBox 90"/>
              <p:cNvSpPr txBox="1"/>
              <p:nvPr/>
            </p:nvSpPr>
            <p:spPr>
              <a:xfrm>
                <a:off x="3665617" y="3638075"/>
                <a:ext cx="1659578" cy="36384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6" name="Rectangle 65"/>
              <p:cNvSpPr/>
              <p:nvPr/>
            </p:nvSpPr>
            <p:spPr>
              <a:xfrm>
                <a:off x="3720338" y="4192839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" y="3465830"/>
            <a:ext cx="3590925" cy="866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" y="4541520"/>
            <a:ext cx="2600325" cy="1743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685" y="4495800"/>
            <a:ext cx="2895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992745" cy="1650365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4.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</a:t>
            </a:r>
            <a:r>
              <a:rPr lang="en-US" altLang="zh-CN" sz="4400" dirty="0">
                <a:solidFill>
                  <a:srgbClr val="FF0000"/>
                </a:solidFill>
              </a:rPr>
              <a:t>group of customers from the same country.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" y="1825625"/>
            <a:ext cx="633285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SELECT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country_id</a:t>
            </a:r>
            <a:r>
              <a:rPr lang="en-US" altLang="zh-CN" dirty="0"/>
              <a:t>, country, film_id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87540" y="0"/>
            <a:ext cx="5192395" cy="6377940"/>
            <a:chOff x="7387" y="-3"/>
            <a:chExt cx="8177" cy="10044"/>
          </a:xfrm>
        </p:grpSpPr>
        <p:cxnSp>
          <p:nvCxnSpPr>
            <p:cNvPr id="67" name="Straight Connector 66"/>
            <p:cNvCxnSpPr>
              <a:stCxn id="66" idx="3"/>
              <a:endCxn id="69" idx="1"/>
            </p:cNvCxnSpPr>
            <p:nvPr/>
          </p:nvCxnSpPr>
          <p:spPr>
            <a:xfrm flipV="1">
              <a:off x="9393" y="2418"/>
              <a:ext cx="970" cy="5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" name="Straight Connector 13"/>
            <p:cNvCxnSpPr>
              <a:stCxn id="68" idx="3"/>
              <a:endCxn id="83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9878" y="4591"/>
              <a:ext cx="2532" cy="5450"/>
              <a:chOff x="4493105" y="3351071"/>
              <a:chExt cx="1608083" cy="3460778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4493105" y="3351071"/>
                <a:ext cx="1608083" cy="3460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address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3107" y="3699210"/>
                <a:ext cx="1332389" cy="3112639"/>
              </a:xfrm>
              <a:prstGeom prst="rect">
                <a:avLst/>
              </a:prstGeom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4603107" y="5373378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603107" y="3962783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7387" y="1738"/>
              <a:ext cx="2532" cy="5242"/>
              <a:chOff x="1058092" y="1135611"/>
              <a:chExt cx="1608133" cy="3328575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058092" y="1135611"/>
                <a:ext cx="1608133" cy="3328575"/>
                <a:chOff x="177558" y="1135611"/>
                <a:chExt cx="1608133" cy="3328575"/>
              </a:xfrm>
            </p:grpSpPr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6356" y="1474165"/>
                  <a:ext cx="1211391" cy="2990021"/>
                </a:xfrm>
                <a:prstGeom prst="rect">
                  <a:avLst/>
                </a:prstGeom>
              </p:spPr>
            </p:pic>
            <p:sp>
              <p:nvSpPr>
                <p:cNvPr id="91" name="TextBox 90"/>
                <p:cNvSpPr txBox="1"/>
                <p:nvPr/>
              </p:nvSpPr>
              <p:spPr>
                <a:xfrm>
                  <a:off x="177558" y="1135611"/>
                  <a:ext cx="16081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customer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32279" y="171958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226132" y="2283679"/>
                  <a:ext cx="1219200" cy="6125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092470" y="319241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8" name="Straight Connector 117"/>
            <p:cNvCxnSpPr>
              <a:stCxn id="106" idx="3"/>
              <a:endCxn id="101" idx="1"/>
            </p:cNvCxnSpPr>
            <p:nvPr/>
          </p:nvCxnSpPr>
          <p:spPr>
            <a:xfrm>
              <a:off x="9361" y="5243"/>
              <a:ext cx="691" cy="5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0" idx="3"/>
              <a:endCxn id="105" idx="1"/>
            </p:cNvCxnSpPr>
            <p:nvPr/>
          </p:nvCxnSpPr>
          <p:spPr>
            <a:xfrm flipV="1">
              <a:off x="12150" y="7609"/>
              <a:ext cx="851" cy="43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2828" y="6393"/>
              <a:ext cx="2271" cy="3273"/>
              <a:chOff x="8869913" y="4164950"/>
              <a:chExt cx="1442391" cy="2078502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8869913" y="4164950"/>
                <a:ext cx="1442391" cy="2078502"/>
                <a:chOff x="6622326" y="3361694"/>
                <a:chExt cx="1442391" cy="2078502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6622326" y="3361694"/>
                  <a:ext cx="1440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city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730245" y="3717280"/>
                  <a:ext cx="1332389" cy="1722916"/>
                </a:xfrm>
                <a:prstGeom prst="rect">
                  <a:avLst/>
                </a:prstGeom>
              </p:spPr>
            </p:pic>
            <p:sp>
              <p:nvSpPr>
                <p:cNvPr id="105" name="Rectangle 104"/>
                <p:cNvSpPr/>
                <p:nvPr/>
              </p:nvSpPr>
              <p:spPr>
                <a:xfrm>
                  <a:off x="6732328" y="3965786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Rectangle 54"/>
              <p:cNvSpPr/>
              <p:nvPr/>
            </p:nvSpPr>
            <p:spPr>
              <a:xfrm>
                <a:off x="8977832" y="549764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0">
              <a:off x="12903" y="3274"/>
              <a:ext cx="2412" cy="2615"/>
              <a:chOff x="4754395" y="517878"/>
              <a:chExt cx="1531945" cy="166069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754395" y="517878"/>
                <a:ext cx="1531945" cy="58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62313" y="846181"/>
                <a:ext cx="1332389" cy="13323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4864397" y="112197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Straight Connector 122"/>
            <p:cNvCxnSpPr>
              <a:stCxn id="55" idx="3"/>
              <a:endCxn id="27" idx="3"/>
            </p:cNvCxnSpPr>
            <p:nvPr/>
          </p:nvCxnSpPr>
          <p:spPr>
            <a:xfrm flipV="1">
              <a:off x="15096" y="4490"/>
              <a:ext cx="78" cy="4266"/>
            </a:xfrm>
            <a:prstGeom prst="bentConnector3">
              <a:avLst>
                <a:gd name="adj1" fmla="val 580769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5730240"/>
            <a:ext cx="37052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992745" cy="1650365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4.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</a:t>
            </a:r>
            <a:r>
              <a:rPr lang="en-US" altLang="zh-CN" sz="4400" dirty="0">
                <a:solidFill>
                  <a:srgbClr val="FF0000"/>
                </a:solidFill>
              </a:rPr>
              <a:t>group of customers from the same country.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" y="1825625"/>
            <a:ext cx="633285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SELECT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ighlight>
                  <a:srgbClr val="FFFF00"/>
                </a:highlight>
              </a:rPr>
              <a:t>DISTINCT</a:t>
            </a:r>
            <a:r>
              <a:rPr lang="en-US" altLang="zh-CN" dirty="0"/>
              <a:t> </a:t>
            </a:r>
            <a:r>
              <a:rPr lang="en-US" altLang="zh-CN" dirty="0" err="1"/>
              <a:t>country_id</a:t>
            </a:r>
            <a:r>
              <a:rPr lang="en-US" altLang="zh-CN" dirty="0"/>
              <a:t>, country, film_id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87540" y="0"/>
            <a:ext cx="5192395" cy="6377940"/>
            <a:chOff x="7387" y="-3"/>
            <a:chExt cx="8177" cy="10044"/>
          </a:xfrm>
        </p:grpSpPr>
        <p:cxnSp>
          <p:nvCxnSpPr>
            <p:cNvPr id="67" name="Straight Connector 66"/>
            <p:cNvCxnSpPr>
              <a:stCxn id="66" idx="3"/>
              <a:endCxn id="69" idx="1"/>
            </p:cNvCxnSpPr>
            <p:nvPr/>
          </p:nvCxnSpPr>
          <p:spPr>
            <a:xfrm flipV="1">
              <a:off x="9393" y="2418"/>
              <a:ext cx="970" cy="5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" name="Straight Connector 13"/>
            <p:cNvCxnSpPr>
              <a:stCxn id="68" idx="3"/>
              <a:endCxn id="83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9878" y="4591"/>
              <a:ext cx="2532" cy="5450"/>
              <a:chOff x="4493105" y="3351071"/>
              <a:chExt cx="1608083" cy="3460778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4493105" y="3351071"/>
                <a:ext cx="1608083" cy="3460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address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3107" y="3699210"/>
                <a:ext cx="1332389" cy="3112639"/>
              </a:xfrm>
              <a:prstGeom prst="rect">
                <a:avLst/>
              </a:prstGeom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4603107" y="5373378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603107" y="3962783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7387" y="1738"/>
              <a:ext cx="2532" cy="5242"/>
              <a:chOff x="1058092" y="1135611"/>
              <a:chExt cx="1608133" cy="3328575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058092" y="1135611"/>
                <a:ext cx="1608133" cy="3328575"/>
                <a:chOff x="177558" y="1135611"/>
                <a:chExt cx="1608133" cy="3328575"/>
              </a:xfrm>
            </p:grpSpPr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6356" y="1474165"/>
                  <a:ext cx="1211391" cy="2990021"/>
                </a:xfrm>
                <a:prstGeom prst="rect">
                  <a:avLst/>
                </a:prstGeom>
              </p:spPr>
            </p:pic>
            <p:sp>
              <p:nvSpPr>
                <p:cNvPr id="91" name="TextBox 90"/>
                <p:cNvSpPr txBox="1"/>
                <p:nvPr/>
              </p:nvSpPr>
              <p:spPr>
                <a:xfrm>
                  <a:off x="177558" y="1135611"/>
                  <a:ext cx="16081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customer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32279" y="171958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226132" y="2283679"/>
                  <a:ext cx="1219200" cy="6125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092470" y="319241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8" name="Straight Connector 117"/>
            <p:cNvCxnSpPr>
              <a:stCxn id="106" idx="3"/>
              <a:endCxn id="101" idx="1"/>
            </p:cNvCxnSpPr>
            <p:nvPr/>
          </p:nvCxnSpPr>
          <p:spPr>
            <a:xfrm>
              <a:off x="9361" y="5243"/>
              <a:ext cx="691" cy="5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0" idx="3"/>
              <a:endCxn id="105" idx="1"/>
            </p:cNvCxnSpPr>
            <p:nvPr/>
          </p:nvCxnSpPr>
          <p:spPr>
            <a:xfrm flipV="1">
              <a:off x="12150" y="7609"/>
              <a:ext cx="851" cy="43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2828" y="6393"/>
              <a:ext cx="2271" cy="3273"/>
              <a:chOff x="8869913" y="4164950"/>
              <a:chExt cx="1442391" cy="2078502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8869913" y="4164950"/>
                <a:ext cx="1442391" cy="2078502"/>
                <a:chOff x="6622326" y="3361694"/>
                <a:chExt cx="1442391" cy="2078502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6622326" y="3361694"/>
                  <a:ext cx="1440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city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730245" y="3717280"/>
                  <a:ext cx="1332389" cy="1722916"/>
                </a:xfrm>
                <a:prstGeom prst="rect">
                  <a:avLst/>
                </a:prstGeom>
              </p:spPr>
            </p:pic>
            <p:sp>
              <p:nvSpPr>
                <p:cNvPr id="105" name="Rectangle 104"/>
                <p:cNvSpPr/>
                <p:nvPr/>
              </p:nvSpPr>
              <p:spPr>
                <a:xfrm>
                  <a:off x="6732328" y="3965786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Rectangle 54"/>
              <p:cNvSpPr/>
              <p:nvPr/>
            </p:nvSpPr>
            <p:spPr>
              <a:xfrm>
                <a:off x="8977832" y="549764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0">
              <a:off x="12903" y="3274"/>
              <a:ext cx="2412" cy="2615"/>
              <a:chOff x="4754395" y="517878"/>
              <a:chExt cx="1531945" cy="166069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754395" y="517878"/>
                <a:ext cx="1531945" cy="58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62313" y="846181"/>
                <a:ext cx="1332389" cy="13323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4864397" y="112197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Straight Connector 122"/>
            <p:cNvCxnSpPr>
              <a:stCxn id="55" idx="3"/>
              <a:endCxn id="27" idx="3"/>
            </p:cNvCxnSpPr>
            <p:nvPr/>
          </p:nvCxnSpPr>
          <p:spPr>
            <a:xfrm flipV="1">
              <a:off x="15096" y="4490"/>
              <a:ext cx="78" cy="4266"/>
            </a:xfrm>
            <a:prstGeom prst="bentConnector3">
              <a:avLst>
                <a:gd name="adj1" fmla="val 580769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" y="5819775"/>
            <a:ext cx="3695700" cy="103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265" y="4839335"/>
            <a:ext cx="210502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992745" cy="1650365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4.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films rented by each </a:t>
            </a:r>
            <a:r>
              <a:rPr lang="en-US" altLang="zh-CN" sz="4400" dirty="0">
                <a:solidFill>
                  <a:srgbClr val="FF0000"/>
                </a:solidFill>
              </a:rPr>
              <a:t>group of customers from the same country.</a:t>
            </a:r>
            <a:endParaRPr lang="en-US" altLang="zh-CN" sz="44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" y="1825625"/>
            <a:ext cx="6332855" cy="50323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 err="1"/>
              <a:t>country_id</a:t>
            </a:r>
            <a:r>
              <a:rPr lang="en-US" altLang="zh-CN" dirty="0"/>
              <a:t>, country, COUNT(</a:t>
            </a:r>
            <a:r>
              <a:rPr lang="en-US" altLang="zh-CN" dirty="0">
                <a:highlight>
                  <a:srgbClr val="FFFF00"/>
                </a:highlight>
                <a:sym typeface="+mn-ea"/>
              </a:rPr>
              <a:t>DISTINCT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/>
              <a:t>film_id)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ighlight>
                  <a:srgbClr val="FF00FF"/>
                </a:highlight>
              </a:rPr>
              <a:t>GROUP BY country_id</a:t>
            </a:r>
            <a:r>
              <a:rPr lang="en-US" altLang="zh-CN" dirty="0"/>
              <a:t> 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87540" y="0"/>
            <a:ext cx="5192395" cy="6377940"/>
            <a:chOff x="7387" y="-3"/>
            <a:chExt cx="8177" cy="10044"/>
          </a:xfrm>
        </p:grpSpPr>
        <p:cxnSp>
          <p:nvCxnSpPr>
            <p:cNvPr id="67" name="Straight Connector 66"/>
            <p:cNvCxnSpPr>
              <a:stCxn id="66" idx="3"/>
              <a:endCxn id="69" idx="1"/>
            </p:cNvCxnSpPr>
            <p:nvPr/>
          </p:nvCxnSpPr>
          <p:spPr>
            <a:xfrm flipV="1">
              <a:off x="9393" y="2418"/>
              <a:ext cx="970" cy="5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" name="Straight Connector 13"/>
            <p:cNvCxnSpPr>
              <a:stCxn id="68" idx="3"/>
              <a:endCxn id="83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9878" y="4591"/>
              <a:ext cx="2532" cy="5450"/>
              <a:chOff x="4493105" y="3351071"/>
              <a:chExt cx="1608083" cy="3460778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4493105" y="3351071"/>
                <a:ext cx="1608083" cy="3460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address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3107" y="3699210"/>
                <a:ext cx="1332389" cy="3112639"/>
              </a:xfrm>
              <a:prstGeom prst="rect">
                <a:avLst/>
              </a:prstGeom>
            </p:spPr>
          </p:pic>
          <p:sp>
            <p:nvSpPr>
              <p:cNvPr id="100" name="Rectangle 99"/>
              <p:cNvSpPr/>
              <p:nvPr/>
            </p:nvSpPr>
            <p:spPr>
              <a:xfrm>
                <a:off x="4603107" y="5373378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603107" y="3962783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7387" y="1738"/>
              <a:ext cx="2532" cy="5242"/>
              <a:chOff x="1058092" y="1135611"/>
              <a:chExt cx="1608133" cy="3328575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058092" y="1135611"/>
                <a:ext cx="1608133" cy="3328575"/>
                <a:chOff x="177558" y="1135611"/>
                <a:chExt cx="1608133" cy="3328575"/>
              </a:xfrm>
            </p:grpSpPr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6356" y="1474165"/>
                  <a:ext cx="1211391" cy="2990021"/>
                </a:xfrm>
                <a:prstGeom prst="rect">
                  <a:avLst/>
                </a:prstGeom>
              </p:spPr>
            </p:pic>
            <p:sp>
              <p:nvSpPr>
                <p:cNvPr id="91" name="TextBox 90"/>
                <p:cNvSpPr txBox="1"/>
                <p:nvPr/>
              </p:nvSpPr>
              <p:spPr>
                <a:xfrm>
                  <a:off x="177558" y="1135611"/>
                  <a:ext cx="16081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customer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32279" y="171958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226132" y="2283679"/>
                  <a:ext cx="1219200" cy="61256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092470" y="319241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8" name="Straight Connector 117"/>
            <p:cNvCxnSpPr>
              <a:stCxn id="106" idx="3"/>
              <a:endCxn id="101" idx="1"/>
            </p:cNvCxnSpPr>
            <p:nvPr/>
          </p:nvCxnSpPr>
          <p:spPr>
            <a:xfrm>
              <a:off x="9361" y="5243"/>
              <a:ext cx="691" cy="5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0" idx="3"/>
              <a:endCxn id="105" idx="1"/>
            </p:cNvCxnSpPr>
            <p:nvPr/>
          </p:nvCxnSpPr>
          <p:spPr>
            <a:xfrm flipV="1">
              <a:off x="12150" y="7609"/>
              <a:ext cx="851" cy="43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2828" y="6393"/>
              <a:ext cx="2271" cy="3273"/>
              <a:chOff x="8869913" y="4164950"/>
              <a:chExt cx="1442391" cy="2078502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8869913" y="4164950"/>
                <a:ext cx="1442391" cy="2078502"/>
                <a:chOff x="6622326" y="3361694"/>
                <a:chExt cx="1442391" cy="2078502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6622326" y="3361694"/>
                  <a:ext cx="1440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city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730245" y="3717280"/>
                  <a:ext cx="1332389" cy="1722916"/>
                </a:xfrm>
                <a:prstGeom prst="rect">
                  <a:avLst/>
                </a:prstGeom>
              </p:spPr>
            </p:pic>
            <p:sp>
              <p:nvSpPr>
                <p:cNvPr id="105" name="Rectangle 104"/>
                <p:cNvSpPr/>
                <p:nvPr/>
              </p:nvSpPr>
              <p:spPr>
                <a:xfrm>
                  <a:off x="6732328" y="3965786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Rectangle 54"/>
              <p:cNvSpPr/>
              <p:nvPr/>
            </p:nvSpPr>
            <p:spPr>
              <a:xfrm>
                <a:off x="8977832" y="549764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rot="0">
              <a:off x="12903" y="3274"/>
              <a:ext cx="2412" cy="2615"/>
              <a:chOff x="4754395" y="517878"/>
              <a:chExt cx="1531945" cy="166069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754395" y="517878"/>
                <a:ext cx="1531945" cy="58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r>
                  <a:rPr lang="en-US" altLang="zh-CN" sz="1600" dirty="0"/>
                  <a:t>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country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62313" y="846181"/>
                <a:ext cx="1332389" cy="13323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4864397" y="1121970"/>
                <a:ext cx="1332389" cy="33589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8" name="Straight Connector 122"/>
            <p:cNvCxnSpPr>
              <a:stCxn id="55" idx="3"/>
              <a:endCxn id="27" idx="3"/>
            </p:cNvCxnSpPr>
            <p:nvPr/>
          </p:nvCxnSpPr>
          <p:spPr>
            <a:xfrm flipV="1">
              <a:off x="15096" y="4490"/>
              <a:ext cx="78" cy="4266"/>
            </a:xfrm>
            <a:prstGeom prst="bentConnector3">
              <a:avLst>
                <a:gd name="adj1" fmla="val 580769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6965" y="4444365"/>
            <a:ext cx="3533775" cy="1238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515" y="5926455"/>
            <a:ext cx="484822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35"/>
            <a:ext cx="12192000" cy="1132840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5.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horror films rented by each group of customers from the same country.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2450" y="1148715"/>
            <a:ext cx="5290185" cy="4488815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SELECT DISTINCT </a:t>
            </a:r>
            <a:r>
              <a:rPr lang="en-US" altLang="zh-CN" dirty="0" err="1"/>
              <a:t>country_id</a:t>
            </a:r>
            <a:r>
              <a:rPr lang="en-US" altLang="zh-CN" dirty="0"/>
              <a:t>, film_id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</a:t>
            </a:r>
            <a:r>
              <a:rPr lang="en-US" altLang="zh-CN" dirty="0" err="1">
                <a:sym typeface="+mn-ea"/>
              </a:rPr>
              <a:t>film_category</a:t>
            </a:r>
            <a:r>
              <a:rPr lang="en-US" altLang="zh-CN" dirty="0">
                <a:sym typeface="+mn-ea"/>
              </a:rPr>
              <a:t> USING(</a:t>
            </a:r>
            <a:r>
              <a:rPr lang="en-US" altLang="zh-CN" dirty="0" err="1">
                <a:sym typeface="+mn-ea"/>
              </a:rPr>
              <a:t>film_id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category USING(</a:t>
            </a:r>
            <a:r>
              <a:rPr lang="en-US" altLang="zh-CN" dirty="0" err="1">
                <a:sym typeface="+mn-ea"/>
              </a:rPr>
              <a:t>category_id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category.name</a:t>
            </a:r>
            <a:r>
              <a:rPr lang="en-US" altLang="zh-CN" dirty="0"/>
              <a:t>='horror</a:t>
            </a:r>
            <a:r>
              <a:rPr lang="en-US" altLang="zh-CN" dirty="0">
                <a:sym typeface="+mn-ea"/>
              </a:rPr>
              <a:t>'</a:t>
            </a:r>
            <a:endParaRPr kumimoji="1"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40" y="1223645"/>
            <a:ext cx="6899910" cy="6153150"/>
            <a:chOff x="0" y="2679"/>
            <a:chExt cx="10866" cy="9690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2687"/>
              <a:ext cx="10867" cy="9683"/>
              <a:chOff x="7276" y="1146"/>
              <a:chExt cx="10867" cy="9683"/>
            </a:xfrm>
          </p:grpSpPr>
          <p:cxnSp>
            <p:nvCxnSpPr>
              <p:cNvPr id="67" name="Straight Connector 66"/>
              <p:cNvCxnSpPr>
                <a:stCxn id="66" idx="3"/>
                <a:endCxn id="69" idx="3"/>
              </p:cNvCxnSpPr>
              <p:nvPr/>
            </p:nvCxnSpPr>
            <p:spPr>
              <a:xfrm flipH="1" flipV="1">
                <a:off x="9139" y="3577"/>
                <a:ext cx="103" cy="2741"/>
              </a:xfrm>
              <a:prstGeom prst="bentConnector3">
                <a:avLst>
                  <a:gd name="adj1" fmla="val -364078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7280" y="1146"/>
                <a:ext cx="2010" cy="4005"/>
                <a:chOff x="397899" y="1865872"/>
                <a:chExt cx="1276311" cy="2543178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397899" y="1865872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48694" y="2203779"/>
                  <a:ext cx="1143472" cy="2205271"/>
                </a:xfrm>
                <a:prstGeom prst="rect">
                  <a:avLst/>
                </a:prstGeom>
              </p:spPr>
            </p:pic>
            <p:sp>
              <p:nvSpPr>
                <p:cNvPr id="68" name="Rectangle 67"/>
                <p:cNvSpPr/>
                <p:nvPr/>
              </p:nvSpPr>
              <p:spPr>
                <a:xfrm>
                  <a:off x="446529" y="2978482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44673" y="3266825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1" name="Straight Connector 13"/>
              <p:cNvCxnSpPr>
                <a:stCxn id="68" idx="3"/>
                <a:endCxn id="83" idx="1"/>
              </p:cNvCxnSpPr>
              <p:nvPr/>
            </p:nvCxnSpPr>
            <p:spPr>
              <a:xfrm flipV="1">
                <a:off x="9142" y="2250"/>
                <a:ext cx="748" cy="873"/>
              </a:xfrm>
              <a:prstGeom prst="bentConnector3">
                <a:avLst>
                  <a:gd name="adj1" fmla="val 50034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>
                <a:off x="9890" y="1152"/>
                <a:ext cx="2723" cy="2750"/>
                <a:chOff x="2183589" y="2568928"/>
                <a:chExt cx="1729000" cy="1746366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187096" y="2928939"/>
                  <a:ext cx="1141704" cy="138635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2183589" y="2568928"/>
                  <a:ext cx="1729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inventory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184036" y="312342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84036" y="340783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9899" y="5410"/>
                <a:ext cx="2532" cy="5419"/>
                <a:chOff x="4506442" y="3871140"/>
                <a:chExt cx="1608083" cy="3440909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4506442" y="3871140"/>
                  <a:ext cx="1608083" cy="346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address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5809" y="4199410"/>
                  <a:ext cx="1332389" cy="3112639"/>
                </a:xfrm>
                <a:prstGeom prst="rect">
                  <a:avLst/>
                </a:prstGeom>
              </p:spPr>
            </p:pic>
            <p:sp>
              <p:nvSpPr>
                <p:cNvPr id="100" name="Rectangle 99"/>
                <p:cNvSpPr/>
                <p:nvPr/>
              </p:nvSpPr>
              <p:spPr>
                <a:xfrm>
                  <a:off x="4616444" y="5893447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631051" y="4467612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7276" y="5210"/>
                <a:ext cx="2532" cy="5242"/>
                <a:chOff x="987593" y="3340102"/>
                <a:chExt cx="1608133" cy="3328741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>
                  <a:off x="987593" y="3340102"/>
                  <a:ext cx="1608133" cy="3328741"/>
                  <a:chOff x="107059" y="3340102"/>
                  <a:chExt cx="1608133" cy="3328741"/>
                </a:xfrm>
              </p:grpSpPr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53317" y="3678822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107059" y="3340102"/>
                    <a:ext cx="160813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136375" y="3874714"/>
                    <a:ext cx="1219200" cy="338555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6" name="Rectangle 105"/>
                <p:cNvSpPr/>
                <p:nvPr/>
              </p:nvSpPr>
              <p:spPr>
                <a:xfrm>
                  <a:off x="1019431" y="540839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18" name="Straight Connector 117"/>
              <p:cNvCxnSpPr>
                <a:stCxn id="106" idx="3"/>
                <a:endCxn id="101" idx="1"/>
              </p:cNvCxnSpPr>
              <p:nvPr/>
            </p:nvCxnSpPr>
            <p:spPr>
              <a:xfrm flipV="1">
                <a:off x="9246" y="6614"/>
                <a:ext cx="849" cy="2120"/>
              </a:xfrm>
              <a:prstGeom prst="bentConnector3">
                <a:avLst>
                  <a:gd name="adj1" fmla="val 50059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00" idx="3"/>
                <a:endCxn id="105" idx="1"/>
              </p:cNvCxnSpPr>
              <p:nvPr/>
            </p:nvCxnSpPr>
            <p:spPr>
              <a:xfrm flipV="1">
                <a:off x="12170" y="7609"/>
                <a:ext cx="831" cy="125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2828" y="6393"/>
                <a:ext cx="2271" cy="3273"/>
                <a:chOff x="8869913" y="4164950"/>
                <a:chExt cx="1442391" cy="2078502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8869913" y="4164950"/>
                  <a:ext cx="1442391" cy="2078502"/>
                  <a:chOff x="6622326" y="3361694"/>
                  <a:chExt cx="1442391" cy="2078502"/>
                </a:xfrm>
              </p:grpSpPr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622326" y="3361694"/>
                    <a:ext cx="144030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city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103" name="Picture 10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730245" y="3717280"/>
                    <a:ext cx="1332389" cy="1722916"/>
                  </a:xfrm>
                  <a:prstGeom prst="rect">
                    <a:avLst/>
                  </a:prstGeom>
                </p:spPr>
              </p:pic>
              <p:sp>
                <p:nvSpPr>
                  <p:cNvPr id="105" name="Rectangle 104"/>
                  <p:cNvSpPr/>
                  <p:nvPr/>
                </p:nvSpPr>
                <p:spPr>
                  <a:xfrm>
                    <a:off x="6732328" y="3965786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Rectangle 54"/>
                <p:cNvSpPr/>
                <p:nvPr/>
              </p:nvSpPr>
              <p:spPr>
                <a:xfrm>
                  <a:off x="8977832" y="549764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0">
                <a:off x="15731" y="6319"/>
                <a:ext cx="2412" cy="2615"/>
                <a:chOff x="6550556" y="2451647"/>
                <a:chExt cx="1531945" cy="16606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6550556" y="2451647"/>
                  <a:ext cx="1531945" cy="346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r>
                    <a:rPr lang="en-US" altLang="zh-CN" sz="1600" dirty="0"/>
                    <a:t>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658474" y="2779950"/>
                  <a:ext cx="1332389" cy="1332389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6647505" y="304653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Straight Connector 122"/>
              <p:cNvCxnSpPr>
                <a:stCxn id="55" idx="3"/>
                <a:endCxn id="27" idx="1"/>
              </p:cNvCxnSpPr>
              <p:nvPr/>
            </p:nvCxnSpPr>
            <p:spPr>
              <a:xfrm flipV="1">
                <a:off x="15096" y="7520"/>
                <a:ext cx="788" cy="123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 descr="a979221d0694795cc1b1f80190db3f4c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" y="3210"/>
              <a:ext cx="2220" cy="1785"/>
            </a:xfrm>
            <a:prstGeom prst="rect">
              <a:avLst/>
            </a:prstGeom>
          </p:spPr>
        </p:pic>
        <p:sp>
          <p:nvSpPr>
            <p:cNvPr id="8" name="TextBox 81"/>
            <p:cNvSpPr txBox="1"/>
            <p:nvPr/>
          </p:nvSpPr>
          <p:spPr>
            <a:xfrm>
              <a:off x="5249" y="2679"/>
              <a:ext cx="33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film_catagory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" name="Rectangle 83"/>
            <p:cNvSpPr/>
            <p:nvPr/>
          </p:nvSpPr>
          <p:spPr>
            <a:xfrm>
              <a:off x="5359" y="3571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75" y="5770"/>
              <a:ext cx="1785" cy="171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337" y="5237"/>
              <a:ext cx="2442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category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75" y="6090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642" y="6732"/>
              <a:ext cx="1293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B050"/>
                  </a:solidFill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</a:rPr>
                <a:t>horror”</a:t>
              </a:r>
              <a:endParaRPr lang="zh-CN" altLang="en-US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Connector 36"/>
            <p:cNvCxnSpPr>
              <a:stCxn id="13" idx="3"/>
              <a:endCxn id="54" idx="1"/>
            </p:cNvCxnSpPr>
            <p:nvPr/>
          </p:nvCxnSpPr>
          <p:spPr>
            <a:xfrm>
              <a:off x="7160" y="6790"/>
              <a:ext cx="482" cy="2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83"/>
            <p:cNvSpPr/>
            <p:nvPr/>
          </p:nvSpPr>
          <p:spPr>
            <a:xfrm>
              <a:off x="5375" y="4010"/>
              <a:ext cx="1770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Rectangle 48"/>
            <p:cNvSpPr/>
            <p:nvPr/>
          </p:nvSpPr>
          <p:spPr>
            <a:xfrm>
              <a:off x="5375" y="6565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Straight Connector 13"/>
            <p:cNvCxnSpPr>
              <a:stCxn id="84" idx="3"/>
              <a:endCxn id="9" idx="1"/>
            </p:cNvCxnSpPr>
            <p:nvPr/>
          </p:nvCxnSpPr>
          <p:spPr>
            <a:xfrm flipV="1">
              <a:off x="4399" y="3796"/>
              <a:ext cx="960" cy="4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3"/>
            <p:cNvCxnSpPr>
              <a:stCxn id="49" idx="3"/>
              <a:endCxn id="12" idx="3"/>
            </p:cNvCxnSpPr>
            <p:nvPr/>
          </p:nvCxnSpPr>
          <p:spPr>
            <a:xfrm flipH="1" flipV="1">
              <a:off x="7145" y="4283"/>
              <a:ext cx="15" cy="2032"/>
            </a:xfrm>
            <a:prstGeom prst="bentConnector3">
              <a:avLst>
                <a:gd name="adj1" fmla="val -250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1440" y="1779905"/>
            <a:ext cx="1381125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35"/>
            <a:ext cx="12192000" cy="1132840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5.</a:t>
            </a:r>
            <a:r>
              <a:rPr lang="zh-CN" altLang="en-US" sz="4400" dirty="0"/>
              <a:t> </a:t>
            </a:r>
            <a:r>
              <a:rPr lang="en-US" altLang="zh-CN" sz="4400" dirty="0"/>
              <a:t>Calculate the number of horror films rented by each group of customers from the same country.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2450" y="1148715"/>
            <a:ext cx="5290185" cy="5709920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/>
              <a:t>SELECT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country_id</a:t>
            </a:r>
            <a:r>
              <a:rPr lang="en-US" altLang="zh-CN" dirty="0"/>
              <a:t>, COUNT(</a:t>
            </a:r>
            <a:r>
              <a:rPr lang="en-US" altLang="zh-CN" dirty="0">
                <a:sym typeface="+mn-ea"/>
              </a:rPr>
              <a:t>DISTINCT </a:t>
            </a:r>
            <a:r>
              <a:rPr lang="en-US" altLang="zh-CN" dirty="0"/>
              <a:t>film_id)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</a:t>
            </a:r>
            <a:r>
              <a:rPr lang="en-US" altLang="zh-CN" dirty="0" err="1">
                <a:sym typeface="+mn-ea"/>
              </a:rPr>
              <a:t>film_category</a:t>
            </a:r>
            <a:r>
              <a:rPr lang="en-US" altLang="zh-CN" dirty="0">
                <a:sym typeface="+mn-ea"/>
              </a:rPr>
              <a:t> USING(</a:t>
            </a:r>
            <a:r>
              <a:rPr lang="en-US" altLang="zh-CN" dirty="0" err="1">
                <a:sym typeface="+mn-ea"/>
              </a:rPr>
              <a:t>film_id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category USING(</a:t>
            </a:r>
            <a:r>
              <a:rPr lang="en-US" altLang="zh-CN" dirty="0" err="1">
                <a:sym typeface="+mn-ea"/>
              </a:rPr>
              <a:t>category_id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category.name</a:t>
            </a:r>
            <a:r>
              <a:rPr lang="en-US" altLang="zh-CN" dirty="0"/>
              <a:t>='horror</a:t>
            </a:r>
            <a:r>
              <a:rPr lang="en-US" altLang="zh-CN" dirty="0">
                <a:sym typeface="+mn-ea"/>
              </a:rPr>
              <a:t>'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GROUP BY country_id</a:t>
            </a:r>
            <a:endParaRPr kumimoji="1" lang="en-US" altLang="zh-CN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40" y="1223645"/>
            <a:ext cx="6899910" cy="6153150"/>
            <a:chOff x="0" y="2679"/>
            <a:chExt cx="10866" cy="9690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2687"/>
              <a:ext cx="10867" cy="9683"/>
              <a:chOff x="7276" y="1146"/>
              <a:chExt cx="10867" cy="9683"/>
            </a:xfrm>
          </p:grpSpPr>
          <p:cxnSp>
            <p:nvCxnSpPr>
              <p:cNvPr id="67" name="Straight Connector 66"/>
              <p:cNvCxnSpPr>
                <a:stCxn id="66" idx="3"/>
                <a:endCxn id="69" idx="3"/>
              </p:cNvCxnSpPr>
              <p:nvPr/>
            </p:nvCxnSpPr>
            <p:spPr>
              <a:xfrm flipH="1" flipV="1">
                <a:off x="9139" y="3577"/>
                <a:ext cx="103" cy="2741"/>
              </a:xfrm>
              <a:prstGeom prst="bentConnector3">
                <a:avLst>
                  <a:gd name="adj1" fmla="val -364078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7280" y="1146"/>
                <a:ext cx="2010" cy="4005"/>
                <a:chOff x="397899" y="1865872"/>
                <a:chExt cx="1276311" cy="2543178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397899" y="1865872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48694" y="2203779"/>
                  <a:ext cx="1143472" cy="2205271"/>
                </a:xfrm>
                <a:prstGeom prst="rect">
                  <a:avLst/>
                </a:prstGeom>
              </p:spPr>
            </p:pic>
            <p:sp>
              <p:nvSpPr>
                <p:cNvPr id="68" name="Rectangle 67"/>
                <p:cNvSpPr/>
                <p:nvPr/>
              </p:nvSpPr>
              <p:spPr>
                <a:xfrm>
                  <a:off x="446529" y="2978482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44673" y="3266825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1" name="Straight Connector 13"/>
              <p:cNvCxnSpPr>
                <a:stCxn id="68" idx="3"/>
                <a:endCxn id="83" idx="1"/>
              </p:cNvCxnSpPr>
              <p:nvPr/>
            </p:nvCxnSpPr>
            <p:spPr>
              <a:xfrm flipV="1">
                <a:off x="9142" y="2250"/>
                <a:ext cx="748" cy="873"/>
              </a:xfrm>
              <a:prstGeom prst="bentConnector3">
                <a:avLst>
                  <a:gd name="adj1" fmla="val 50034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>
                <a:off x="9890" y="1152"/>
                <a:ext cx="2723" cy="2750"/>
                <a:chOff x="2183589" y="2568928"/>
                <a:chExt cx="1729000" cy="1746366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187096" y="2928939"/>
                  <a:ext cx="1141704" cy="138635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2183589" y="2568928"/>
                  <a:ext cx="1729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inventory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184036" y="312342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84036" y="340783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9899" y="5410"/>
                <a:ext cx="2532" cy="5419"/>
                <a:chOff x="4506442" y="3871140"/>
                <a:chExt cx="1608083" cy="3440909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4506442" y="3871140"/>
                  <a:ext cx="1608083" cy="346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address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5809" y="4199410"/>
                  <a:ext cx="1332389" cy="3112639"/>
                </a:xfrm>
                <a:prstGeom prst="rect">
                  <a:avLst/>
                </a:prstGeom>
              </p:spPr>
            </p:pic>
            <p:sp>
              <p:nvSpPr>
                <p:cNvPr id="100" name="Rectangle 99"/>
                <p:cNvSpPr/>
                <p:nvPr/>
              </p:nvSpPr>
              <p:spPr>
                <a:xfrm>
                  <a:off x="4616444" y="5893447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631051" y="4467612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7276" y="5210"/>
                <a:ext cx="2532" cy="5242"/>
                <a:chOff x="987593" y="3340102"/>
                <a:chExt cx="1608133" cy="3328741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>
                  <a:off x="987593" y="3340102"/>
                  <a:ext cx="1608133" cy="3328741"/>
                  <a:chOff x="107059" y="3340102"/>
                  <a:chExt cx="1608133" cy="3328741"/>
                </a:xfrm>
              </p:grpSpPr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53317" y="3678822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107059" y="3340102"/>
                    <a:ext cx="160813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136375" y="3874714"/>
                    <a:ext cx="1219200" cy="338555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6" name="Rectangle 105"/>
                <p:cNvSpPr/>
                <p:nvPr/>
              </p:nvSpPr>
              <p:spPr>
                <a:xfrm>
                  <a:off x="1019431" y="540839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18" name="Straight Connector 117"/>
              <p:cNvCxnSpPr>
                <a:stCxn id="106" idx="3"/>
                <a:endCxn id="101" idx="1"/>
              </p:cNvCxnSpPr>
              <p:nvPr/>
            </p:nvCxnSpPr>
            <p:spPr>
              <a:xfrm flipV="1">
                <a:off x="9246" y="6614"/>
                <a:ext cx="849" cy="2120"/>
              </a:xfrm>
              <a:prstGeom prst="bentConnector3">
                <a:avLst>
                  <a:gd name="adj1" fmla="val 50059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00" idx="3"/>
                <a:endCxn id="105" idx="1"/>
              </p:cNvCxnSpPr>
              <p:nvPr/>
            </p:nvCxnSpPr>
            <p:spPr>
              <a:xfrm flipV="1">
                <a:off x="12170" y="7609"/>
                <a:ext cx="831" cy="125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2828" y="6393"/>
                <a:ext cx="2271" cy="3273"/>
                <a:chOff x="8869913" y="4164950"/>
                <a:chExt cx="1442391" cy="2078502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8869913" y="4164950"/>
                  <a:ext cx="1442391" cy="2078502"/>
                  <a:chOff x="6622326" y="3361694"/>
                  <a:chExt cx="1442391" cy="2078502"/>
                </a:xfrm>
              </p:grpSpPr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622326" y="3361694"/>
                    <a:ext cx="144030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city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103" name="Picture 10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730245" y="3717280"/>
                    <a:ext cx="1332389" cy="1722916"/>
                  </a:xfrm>
                  <a:prstGeom prst="rect">
                    <a:avLst/>
                  </a:prstGeom>
                </p:spPr>
              </p:pic>
              <p:sp>
                <p:nvSpPr>
                  <p:cNvPr id="105" name="Rectangle 104"/>
                  <p:cNvSpPr/>
                  <p:nvPr/>
                </p:nvSpPr>
                <p:spPr>
                  <a:xfrm>
                    <a:off x="6732328" y="3965786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Rectangle 54"/>
                <p:cNvSpPr/>
                <p:nvPr/>
              </p:nvSpPr>
              <p:spPr>
                <a:xfrm>
                  <a:off x="8977832" y="549764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0">
                <a:off x="15731" y="6319"/>
                <a:ext cx="2412" cy="2615"/>
                <a:chOff x="6550556" y="2451647"/>
                <a:chExt cx="1531945" cy="16606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6550556" y="2451647"/>
                  <a:ext cx="1531945" cy="346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r>
                    <a:rPr lang="en-US" altLang="zh-CN" sz="1600" dirty="0"/>
                    <a:t>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658474" y="2779950"/>
                  <a:ext cx="1332389" cy="1332389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6647505" y="304653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Straight Connector 122"/>
              <p:cNvCxnSpPr>
                <a:stCxn id="55" idx="3"/>
                <a:endCxn id="27" idx="1"/>
              </p:cNvCxnSpPr>
              <p:nvPr/>
            </p:nvCxnSpPr>
            <p:spPr>
              <a:xfrm flipV="1">
                <a:off x="15096" y="7520"/>
                <a:ext cx="788" cy="123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 descr="a979221d0694795cc1b1f80190db3f4c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" y="3210"/>
              <a:ext cx="2220" cy="1785"/>
            </a:xfrm>
            <a:prstGeom prst="rect">
              <a:avLst/>
            </a:prstGeom>
          </p:spPr>
        </p:pic>
        <p:sp>
          <p:nvSpPr>
            <p:cNvPr id="8" name="TextBox 81"/>
            <p:cNvSpPr txBox="1"/>
            <p:nvPr/>
          </p:nvSpPr>
          <p:spPr>
            <a:xfrm>
              <a:off x="5249" y="2679"/>
              <a:ext cx="33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film_catagory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" name="Rectangle 83"/>
            <p:cNvSpPr/>
            <p:nvPr/>
          </p:nvSpPr>
          <p:spPr>
            <a:xfrm>
              <a:off x="5359" y="3571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75" y="5770"/>
              <a:ext cx="1785" cy="171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337" y="5237"/>
              <a:ext cx="2442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category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75" y="6090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642" y="6732"/>
              <a:ext cx="1293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B050"/>
                  </a:solidFill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</a:rPr>
                <a:t>horror”</a:t>
              </a:r>
              <a:endParaRPr lang="zh-CN" altLang="en-US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Connector 36"/>
            <p:cNvCxnSpPr>
              <a:stCxn id="13" idx="3"/>
              <a:endCxn id="54" idx="1"/>
            </p:cNvCxnSpPr>
            <p:nvPr/>
          </p:nvCxnSpPr>
          <p:spPr>
            <a:xfrm>
              <a:off x="7160" y="6790"/>
              <a:ext cx="482" cy="2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83"/>
            <p:cNvSpPr/>
            <p:nvPr/>
          </p:nvSpPr>
          <p:spPr>
            <a:xfrm>
              <a:off x="5375" y="4010"/>
              <a:ext cx="1770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Rectangle 48"/>
            <p:cNvSpPr/>
            <p:nvPr/>
          </p:nvSpPr>
          <p:spPr>
            <a:xfrm>
              <a:off x="5375" y="6565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Straight Connector 13"/>
            <p:cNvCxnSpPr>
              <a:stCxn id="84" idx="3"/>
              <a:endCxn id="9" idx="1"/>
            </p:cNvCxnSpPr>
            <p:nvPr/>
          </p:nvCxnSpPr>
          <p:spPr>
            <a:xfrm flipV="1">
              <a:off x="4399" y="3796"/>
              <a:ext cx="960" cy="4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3"/>
            <p:cNvCxnSpPr>
              <a:stCxn id="49" idx="3"/>
              <a:endCxn id="12" idx="3"/>
            </p:cNvCxnSpPr>
            <p:nvPr/>
          </p:nvCxnSpPr>
          <p:spPr>
            <a:xfrm flipH="1" flipV="1">
              <a:off x="7145" y="4283"/>
              <a:ext cx="15" cy="2032"/>
            </a:xfrm>
            <a:prstGeom prst="bentConnector3">
              <a:avLst>
                <a:gd name="adj1" fmla="val -250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205" y="1932940"/>
            <a:ext cx="194564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" y="0"/>
            <a:ext cx="12187555" cy="132588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6.Find the countries which have some customers who have rented more than 4 horror films.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6775" y="1325880"/>
            <a:ext cx="4975225" cy="4568190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>
                <a:highlight>
                  <a:srgbClr val="FFFF00"/>
                </a:highlight>
              </a:rPr>
              <a:t>DISTINCT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country_id</a:t>
            </a:r>
            <a:r>
              <a:rPr lang="en-US" altLang="zh-CN" dirty="0"/>
              <a:t>, country, customer_id, film_id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</a:t>
            </a:r>
            <a:r>
              <a:rPr lang="en-US" altLang="zh-CN" dirty="0" err="1">
                <a:sym typeface="+mn-ea"/>
              </a:rPr>
              <a:t>film_category</a:t>
            </a:r>
            <a:r>
              <a:rPr lang="en-US" altLang="zh-CN" dirty="0">
                <a:sym typeface="+mn-ea"/>
              </a:rPr>
              <a:t> USING(</a:t>
            </a:r>
            <a:r>
              <a:rPr lang="en-US" altLang="zh-CN" dirty="0" err="1">
                <a:sym typeface="+mn-ea"/>
              </a:rPr>
              <a:t>film_id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category USING(</a:t>
            </a:r>
            <a:r>
              <a:rPr lang="en-US" altLang="zh-CN" dirty="0" err="1">
                <a:sym typeface="+mn-ea"/>
              </a:rPr>
              <a:t>category_id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category.name</a:t>
            </a:r>
            <a:r>
              <a:rPr lang="en-US" altLang="zh-CN" dirty="0"/>
              <a:t>='horror</a:t>
            </a:r>
            <a:r>
              <a:rPr lang="en-US" altLang="zh-CN" dirty="0">
                <a:sym typeface="+mn-ea"/>
              </a:rPr>
              <a:t>'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40" y="1223645"/>
            <a:ext cx="6899910" cy="6153150"/>
            <a:chOff x="0" y="2679"/>
            <a:chExt cx="10866" cy="9690"/>
          </a:xfrm>
        </p:grpSpPr>
        <p:grpSp>
          <p:nvGrpSpPr>
            <p:cNvPr id="4" name="组合 3"/>
            <p:cNvGrpSpPr/>
            <p:nvPr/>
          </p:nvGrpSpPr>
          <p:grpSpPr>
            <a:xfrm>
              <a:off x="0" y="2687"/>
              <a:ext cx="10867" cy="9683"/>
              <a:chOff x="7276" y="1146"/>
              <a:chExt cx="10867" cy="9683"/>
            </a:xfrm>
          </p:grpSpPr>
          <p:cxnSp>
            <p:nvCxnSpPr>
              <p:cNvPr id="67" name="Straight Connector 66"/>
              <p:cNvCxnSpPr>
                <a:stCxn id="66" idx="3"/>
                <a:endCxn id="69" idx="3"/>
              </p:cNvCxnSpPr>
              <p:nvPr/>
            </p:nvCxnSpPr>
            <p:spPr>
              <a:xfrm flipH="1" flipV="1">
                <a:off x="9139" y="3577"/>
                <a:ext cx="103" cy="2741"/>
              </a:xfrm>
              <a:prstGeom prst="bentConnector3">
                <a:avLst>
                  <a:gd name="adj1" fmla="val -364078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7280" y="1146"/>
                <a:ext cx="2010" cy="4005"/>
                <a:chOff x="397899" y="1865872"/>
                <a:chExt cx="1276311" cy="2543178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397899" y="1865872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48694" y="2203779"/>
                  <a:ext cx="1143472" cy="2205271"/>
                </a:xfrm>
                <a:prstGeom prst="rect">
                  <a:avLst/>
                </a:prstGeom>
              </p:spPr>
            </p:pic>
            <p:sp>
              <p:nvSpPr>
                <p:cNvPr id="68" name="Rectangle 67"/>
                <p:cNvSpPr/>
                <p:nvPr/>
              </p:nvSpPr>
              <p:spPr>
                <a:xfrm>
                  <a:off x="446529" y="2978482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44673" y="3266825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1" name="Straight Connector 13"/>
              <p:cNvCxnSpPr>
                <a:stCxn id="68" idx="3"/>
                <a:endCxn id="83" idx="1"/>
              </p:cNvCxnSpPr>
              <p:nvPr/>
            </p:nvCxnSpPr>
            <p:spPr>
              <a:xfrm flipV="1">
                <a:off x="9142" y="2250"/>
                <a:ext cx="748" cy="873"/>
              </a:xfrm>
              <a:prstGeom prst="bentConnector3">
                <a:avLst>
                  <a:gd name="adj1" fmla="val 50034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>
                <a:off x="9890" y="1152"/>
                <a:ext cx="2723" cy="2750"/>
                <a:chOff x="2183589" y="2568928"/>
                <a:chExt cx="1729000" cy="1746366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187096" y="2928939"/>
                  <a:ext cx="1141704" cy="138635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2183589" y="2568928"/>
                  <a:ext cx="1729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inventory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184036" y="312342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84036" y="340783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9899" y="5410"/>
                <a:ext cx="2532" cy="5419"/>
                <a:chOff x="4506442" y="3871140"/>
                <a:chExt cx="1608083" cy="3440909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4506442" y="3871140"/>
                  <a:ext cx="1608083" cy="346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address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5809" y="4199410"/>
                  <a:ext cx="1332389" cy="3112639"/>
                </a:xfrm>
                <a:prstGeom prst="rect">
                  <a:avLst/>
                </a:prstGeom>
              </p:spPr>
            </p:pic>
            <p:sp>
              <p:nvSpPr>
                <p:cNvPr id="100" name="Rectangle 99"/>
                <p:cNvSpPr/>
                <p:nvPr/>
              </p:nvSpPr>
              <p:spPr>
                <a:xfrm>
                  <a:off x="4616444" y="5893447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631051" y="4467612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7276" y="5210"/>
                <a:ext cx="2532" cy="5242"/>
                <a:chOff x="987593" y="3340102"/>
                <a:chExt cx="1608133" cy="3328741"/>
              </a:xfrm>
            </p:grpSpPr>
            <p:grpSp>
              <p:nvGrpSpPr>
                <p:cNvPr id="96" name="Group 95"/>
                <p:cNvGrpSpPr/>
                <p:nvPr/>
              </p:nvGrpSpPr>
              <p:grpSpPr>
                <a:xfrm>
                  <a:off x="987593" y="3340102"/>
                  <a:ext cx="1608133" cy="3328741"/>
                  <a:chOff x="107059" y="3340102"/>
                  <a:chExt cx="1608133" cy="3328741"/>
                </a:xfrm>
              </p:grpSpPr>
              <p:pic>
                <p:nvPicPr>
                  <p:cNvPr id="90" name="Picture 8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53317" y="3678822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107059" y="3340102"/>
                    <a:ext cx="160813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136375" y="3874714"/>
                    <a:ext cx="1219200" cy="338555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6" name="Rectangle 105"/>
                <p:cNvSpPr/>
                <p:nvPr/>
              </p:nvSpPr>
              <p:spPr>
                <a:xfrm>
                  <a:off x="1019431" y="5408396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18" name="Straight Connector 117"/>
              <p:cNvCxnSpPr>
                <a:stCxn id="106" idx="3"/>
                <a:endCxn id="101" idx="1"/>
              </p:cNvCxnSpPr>
              <p:nvPr/>
            </p:nvCxnSpPr>
            <p:spPr>
              <a:xfrm flipV="1">
                <a:off x="9246" y="6614"/>
                <a:ext cx="849" cy="2120"/>
              </a:xfrm>
              <a:prstGeom prst="bentConnector3">
                <a:avLst>
                  <a:gd name="adj1" fmla="val 50059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00" idx="3"/>
                <a:endCxn id="105" idx="1"/>
              </p:cNvCxnSpPr>
              <p:nvPr/>
            </p:nvCxnSpPr>
            <p:spPr>
              <a:xfrm flipV="1">
                <a:off x="12170" y="7609"/>
                <a:ext cx="831" cy="125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2828" y="6393"/>
                <a:ext cx="2271" cy="3273"/>
                <a:chOff x="8869913" y="4164950"/>
                <a:chExt cx="1442391" cy="2078502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8869913" y="4164950"/>
                  <a:ext cx="1442391" cy="2078502"/>
                  <a:chOff x="6622326" y="3361694"/>
                  <a:chExt cx="1442391" cy="2078502"/>
                </a:xfrm>
              </p:grpSpPr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622326" y="3361694"/>
                    <a:ext cx="144030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city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103" name="Picture 102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730245" y="3717280"/>
                    <a:ext cx="1332389" cy="1722916"/>
                  </a:xfrm>
                  <a:prstGeom prst="rect">
                    <a:avLst/>
                  </a:prstGeom>
                </p:spPr>
              </p:pic>
              <p:sp>
                <p:nvSpPr>
                  <p:cNvPr id="105" name="Rectangle 104"/>
                  <p:cNvSpPr/>
                  <p:nvPr/>
                </p:nvSpPr>
                <p:spPr>
                  <a:xfrm>
                    <a:off x="6732328" y="3965786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Rectangle 54"/>
                <p:cNvSpPr/>
                <p:nvPr/>
              </p:nvSpPr>
              <p:spPr>
                <a:xfrm>
                  <a:off x="8977832" y="549764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0">
                <a:off x="15731" y="6319"/>
                <a:ext cx="2412" cy="2615"/>
                <a:chOff x="6550556" y="2451647"/>
                <a:chExt cx="1531945" cy="166069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6550556" y="2451647"/>
                  <a:ext cx="1531945" cy="346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r>
                    <a:rPr lang="en-US" altLang="zh-CN" sz="1600" dirty="0"/>
                    <a:t>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country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658474" y="2779950"/>
                  <a:ext cx="1332389" cy="1332389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6647505" y="3046530"/>
                  <a:ext cx="1332389" cy="335896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Straight Connector 122"/>
              <p:cNvCxnSpPr>
                <a:stCxn id="55" idx="3"/>
                <a:endCxn id="27" idx="1"/>
              </p:cNvCxnSpPr>
              <p:nvPr/>
            </p:nvCxnSpPr>
            <p:spPr>
              <a:xfrm flipV="1">
                <a:off x="15096" y="7520"/>
                <a:ext cx="788" cy="123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 descr="a979221d0694795cc1b1f80190db3f4c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" y="3210"/>
              <a:ext cx="2220" cy="1785"/>
            </a:xfrm>
            <a:prstGeom prst="rect">
              <a:avLst/>
            </a:prstGeom>
          </p:spPr>
        </p:pic>
        <p:sp>
          <p:nvSpPr>
            <p:cNvPr id="8" name="TextBox 81"/>
            <p:cNvSpPr txBox="1"/>
            <p:nvPr/>
          </p:nvSpPr>
          <p:spPr>
            <a:xfrm>
              <a:off x="5249" y="2679"/>
              <a:ext cx="338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film_catagory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" name="Rectangle 83"/>
            <p:cNvSpPr/>
            <p:nvPr/>
          </p:nvSpPr>
          <p:spPr>
            <a:xfrm>
              <a:off x="5359" y="3571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75" y="5770"/>
              <a:ext cx="1785" cy="171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337" y="5237"/>
              <a:ext cx="2442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category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375" y="6090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642" y="6732"/>
              <a:ext cx="1293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B050"/>
                  </a:solidFill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</a:rPr>
                <a:t>horror”</a:t>
              </a:r>
              <a:endParaRPr lang="zh-CN" altLang="en-US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Connector 36"/>
            <p:cNvCxnSpPr>
              <a:stCxn id="13" idx="3"/>
              <a:endCxn id="54" idx="1"/>
            </p:cNvCxnSpPr>
            <p:nvPr/>
          </p:nvCxnSpPr>
          <p:spPr>
            <a:xfrm>
              <a:off x="7160" y="6790"/>
              <a:ext cx="482" cy="2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83"/>
            <p:cNvSpPr/>
            <p:nvPr/>
          </p:nvSpPr>
          <p:spPr>
            <a:xfrm>
              <a:off x="5375" y="4010"/>
              <a:ext cx="1770" cy="54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Rectangle 48"/>
            <p:cNvSpPr/>
            <p:nvPr/>
          </p:nvSpPr>
          <p:spPr>
            <a:xfrm>
              <a:off x="5375" y="6565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Straight Connector 13"/>
            <p:cNvCxnSpPr>
              <a:stCxn id="84" idx="3"/>
              <a:endCxn id="9" idx="1"/>
            </p:cNvCxnSpPr>
            <p:nvPr/>
          </p:nvCxnSpPr>
          <p:spPr>
            <a:xfrm flipV="1">
              <a:off x="4399" y="3796"/>
              <a:ext cx="960" cy="4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3"/>
            <p:cNvCxnSpPr>
              <a:stCxn id="49" idx="3"/>
              <a:endCxn id="12" idx="3"/>
            </p:cNvCxnSpPr>
            <p:nvPr/>
          </p:nvCxnSpPr>
          <p:spPr>
            <a:xfrm flipH="1" flipV="1">
              <a:off x="7145" y="4283"/>
              <a:ext cx="15" cy="2032"/>
            </a:xfrm>
            <a:prstGeom prst="bentConnector3">
              <a:avLst>
                <a:gd name="adj1" fmla="val -250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53"/>
          <p:cNvSpPr/>
          <p:nvPr/>
        </p:nvSpPr>
        <p:spPr>
          <a:xfrm>
            <a:off x="5028565" y="1786255"/>
            <a:ext cx="461010" cy="2889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B050"/>
                </a:solidFill>
              </a:rPr>
              <a:t>&gt;4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cxnSp>
        <p:nvCxnSpPr>
          <p:cNvPr id="6" name="Straight Connector 36"/>
          <p:cNvCxnSpPr>
            <a:stCxn id="9" idx="3"/>
            <a:endCxn id="5" idx="1"/>
          </p:cNvCxnSpPr>
          <p:nvPr/>
        </p:nvCxnSpPr>
        <p:spPr>
          <a:xfrm flipV="1">
            <a:off x="4538980" y="1931035"/>
            <a:ext cx="489585" cy="1905"/>
          </a:xfrm>
          <a:prstGeom prst="bentConnector3">
            <a:avLst>
              <a:gd name="adj1" fmla="val 50065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775" y="5877560"/>
            <a:ext cx="347662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" y="0"/>
            <a:ext cx="12187555" cy="132588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6.Find the countries which have some customers who have rented more than 4 horror films.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9105" y="1232535"/>
            <a:ext cx="5252085" cy="4462145"/>
          </a:xfrm>
        </p:spPr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en-US" altLang="zh-CN" dirty="0"/>
              <a:t>SELECT country, COUNT(</a:t>
            </a:r>
            <a:r>
              <a:rPr lang="en-US" altLang="zh-CN" dirty="0">
                <a:highlight>
                  <a:srgbClr val="FFFF00"/>
                </a:highlight>
                <a:sym typeface="+mn-ea"/>
              </a:rPr>
              <a:t>DISTINCT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/>
              <a:t>film_id)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customer JOIN rental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inventory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</a:t>
            </a:r>
            <a:r>
              <a:rPr lang="en-US" altLang="zh-CN" dirty="0" err="1">
                <a:sym typeface="+mn-ea"/>
              </a:rPr>
              <a:t>film_category</a:t>
            </a:r>
            <a:r>
              <a:rPr lang="en-US" altLang="zh-CN" dirty="0">
                <a:sym typeface="+mn-ea"/>
              </a:rPr>
              <a:t> USING(</a:t>
            </a:r>
            <a:r>
              <a:rPr lang="en-US" altLang="zh-CN" dirty="0" err="1">
                <a:sym typeface="+mn-ea"/>
              </a:rPr>
              <a:t>film_id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JOIN category USING(</a:t>
            </a:r>
            <a:r>
              <a:rPr lang="en-US" altLang="zh-CN" dirty="0" err="1">
                <a:sym typeface="+mn-ea"/>
              </a:rPr>
              <a:t>category_id</a:t>
            </a:r>
            <a:r>
              <a:rPr lang="en-US" altLang="zh-CN" dirty="0">
                <a:sym typeface="+mn-ea"/>
              </a:rPr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address USING(</a:t>
            </a:r>
            <a:r>
              <a:rPr lang="en-US" altLang="zh-CN" dirty="0" err="1"/>
              <a:t>address_id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city USING(</a:t>
            </a:r>
            <a:r>
              <a:rPr lang="en-US" altLang="zh-CN" dirty="0" err="1"/>
              <a:t>city_id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country USING(</a:t>
            </a:r>
            <a:r>
              <a:rPr lang="en-US" altLang="zh-CN" dirty="0" err="1"/>
              <a:t>country_id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category.name</a:t>
            </a:r>
            <a:r>
              <a:rPr lang="en-US" altLang="zh-CN" dirty="0"/>
              <a:t>='horror</a:t>
            </a:r>
            <a:r>
              <a:rPr lang="en-US" altLang="zh-CN" dirty="0">
                <a:sym typeface="+mn-ea"/>
              </a:rPr>
              <a:t>'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GROUP BY customer_id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/>
              <a:t>HAVING COUNT(</a:t>
            </a:r>
            <a:r>
              <a:rPr lang="en-US" altLang="zh-CN" dirty="0">
                <a:highlight>
                  <a:srgbClr val="FFFF00"/>
                </a:highlight>
                <a:sym typeface="+mn-ea"/>
              </a:rPr>
              <a:t>DISTINCT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/>
              <a:t>film_id)&gt;4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0" y="1810385"/>
            <a:ext cx="6899910" cy="6153150"/>
            <a:chOff x="4" y="2653"/>
            <a:chExt cx="10866" cy="9690"/>
          </a:xfrm>
        </p:grpSpPr>
        <p:grpSp>
          <p:nvGrpSpPr>
            <p:cNvPr id="16" name="组合 15"/>
            <p:cNvGrpSpPr/>
            <p:nvPr/>
          </p:nvGrpSpPr>
          <p:grpSpPr>
            <a:xfrm>
              <a:off x="4" y="2653"/>
              <a:ext cx="10866" cy="9690"/>
              <a:chOff x="0" y="2679"/>
              <a:chExt cx="10866" cy="969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0" y="2687"/>
                <a:ext cx="10867" cy="9683"/>
                <a:chOff x="7276" y="1146"/>
                <a:chExt cx="10867" cy="9683"/>
              </a:xfrm>
            </p:grpSpPr>
            <p:cxnSp>
              <p:nvCxnSpPr>
                <p:cNvPr id="67" name="Straight Connector 66"/>
                <p:cNvCxnSpPr>
                  <a:stCxn id="66" idx="3"/>
                  <a:endCxn id="69" idx="3"/>
                </p:cNvCxnSpPr>
                <p:nvPr/>
              </p:nvCxnSpPr>
              <p:spPr>
                <a:xfrm flipH="1" flipV="1">
                  <a:off x="9139" y="3577"/>
                  <a:ext cx="103" cy="2741"/>
                </a:xfrm>
                <a:prstGeom prst="bentConnector3">
                  <a:avLst>
                    <a:gd name="adj1" fmla="val -364078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/>
                <p:cNvGrpSpPr/>
                <p:nvPr/>
              </p:nvGrpSpPr>
              <p:grpSpPr>
                <a:xfrm>
                  <a:off x="7280" y="1146"/>
                  <a:ext cx="2010" cy="4005"/>
                  <a:chOff x="397899" y="1865872"/>
                  <a:chExt cx="1276311" cy="2543178"/>
                </a:xfrm>
              </p:grpSpPr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397899" y="1865872"/>
                    <a:ext cx="12763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rental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89" name="Picture 88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48694" y="2203779"/>
                    <a:ext cx="1143472" cy="2205271"/>
                  </a:xfrm>
                  <a:prstGeom prst="rect">
                    <a:avLst/>
                  </a:prstGeom>
                </p:spPr>
              </p:pic>
              <p:sp>
                <p:nvSpPr>
                  <p:cNvPr id="68" name="Rectangle 67"/>
                  <p:cNvSpPr/>
                  <p:nvPr/>
                </p:nvSpPr>
                <p:spPr>
                  <a:xfrm>
                    <a:off x="446529" y="2978482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444673" y="3266825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71" name="Straight Connector 13"/>
                <p:cNvCxnSpPr>
                  <a:stCxn id="68" idx="3"/>
                  <a:endCxn id="83" idx="1"/>
                </p:cNvCxnSpPr>
                <p:nvPr/>
              </p:nvCxnSpPr>
              <p:spPr>
                <a:xfrm flipV="1">
                  <a:off x="9142" y="2250"/>
                  <a:ext cx="748" cy="873"/>
                </a:xfrm>
                <a:prstGeom prst="bentConnector3">
                  <a:avLst>
                    <a:gd name="adj1" fmla="val 50034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Group 71"/>
                <p:cNvGrpSpPr/>
                <p:nvPr/>
              </p:nvGrpSpPr>
              <p:grpSpPr>
                <a:xfrm>
                  <a:off x="9890" y="1152"/>
                  <a:ext cx="2723" cy="2750"/>
                  <a:chOff x="2183589" y="2568928"/>
                  <a:chExt cx="1729000" cy="1746366"/>
                </a:xfrm>
              </p:grpSpPr>
              <p:pic>
                <p:nvPicPr>
                  <p:cNvPr id="81" name="Picture 80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2187096" y="2928939"/>
                    <a:ext cx="1141704" cy="1386355"/>
                  </a:xfrm>
                  <a:prstGeom prst="rect">
                    <a:avLst/>
                  </a:prstGeom>
                </p:spPr>
              </p:pic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183589" y="2568928"/>
                    <a:ext cx="17290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inventory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2184036" y="3123423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2184036" y="3407833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9899" y="5410"/>
                  <a:ext cx="2532" cy="5419"/>
                  <a:chOff x="4506442" y="3871140"/>
                  <a:chExt cx="1608083" cy="3440909"/>
                </a:xfrm>
              </p:grpSpPr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4506442" y="3871140"/>
                    <a:ext cx="1608083" cy="3460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address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615809" y="4199410"/>
                    <a:ext cx="1332389" cy="3112639"/>
                  </a:xfrm>
                  <a:prstGeom prst="rect">
                    <a:avLst/>
                  </a:prstGeom>
                </p:spPr>
              </p:pic>
              <p:sp>
                <p:nvSpPr>
                  <p:cNvPr id="100" name="Rectangle 99"/>
                  <p:cNvSpPr/>
                  <p:nvPr/>
                </p:nvSpPr>
                <p:spPr>
                  <a:xfrm>
                    <a:off x="4616444" y="5893447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4631051" y="4467612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7" name="Group 106"/>
                <p:cNvGrpSpPr/>
                <p:nvPr/>
              </p:nvGrpSpPr>
              <p:grpSpPr>
                <a:xfrm>
                  <a:off x="7276" y="5210"/>
                  <a:ext cx="2532" cy="5242"/>
                  <a:chOff x="987593" y="3340102"/>
                  <a:chExt cx="1608133" cy="3328741"/>
                </a:xfrm>
              </p:grpSpPr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987593" y="3340102"/>
                    <a:ext cx="1608133" cy="3328741"/>
                    <a:chOff x="107059" y="3340102"/>
                    <a:chExt cx="1608133" cy="3328741"/>
                  </a:xfrm>
                </p:grpSpPr>
                <p:pic>
                  <p:nvPicPr>
                    <p:cNvPr id="90" name="Picture 89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153317" y="3678822"/>
                      <a:ext cx="1211391" cy="299002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107059" y="3340102"/>
                      <a:ext cx="160813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600" dirty="0"/>
                        <a:t>Table: </a:t>
                      </a:r>
                      <a:r>
                        <a:rPr lang="en-US" altLang="zh-CN" sz="1600" dirty="0">
                          <a:solidFill>
                            <a:srgbClr val="0070C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customer</a:t>
                      </a:r>
                      <a:endParaRPr lang="zh-CN" altLang="en-US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136375" y="3874714"/>
                      <a:ext cx="1219200" cy="338555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1019431" y="5408396"/>
                    <a:ext cx="1219200" cy="338555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8" name="Straight Connector 117"/>
                <p:cNvCxnSpPr>
                  <a:stCxn id="106" idx="3"/>
                  <a:endCxn id="101" idx="1"/>
                </p:cNvCxnSpPr>
                <p:nvPr/>
              </p:nvCxnSpPr>
              <p:spPr>
                <a:xfrm flipV="1">
                  <a:off x="9246" y="6614"/>
                  <a:ext cx="849" cy="2120"/>
                </a:xfrm>
                <a:prstGeom prst="bentConnector3">
                  <a:avLst>
                    <a:gd name="adj1" fmla="val 50059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00" idx="3"/>
                  <a:endCxn id="105" idx="1"/>
                </p:cNvCxnSpPr>
                <p:nvPr/>
              </p:nvCxnSpPr>
              <p:spPr>
                <a:xfrm flipV="1">
                  <a:off x="12170" y="7609"/>
                  <a:ext cx="831" cy="1251"/>
                </a:xfrm>
                <a:prstGeom prst="bentConnector3">
                  <a:avLst>
                    <a:gd name="adj1" fmla="val 50060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12828" y="6393"/>
                  <a:ext cx="2271" cy="3273"/>
                  <a:chOff x="8869913" y="4164950"/>
                  <a:chExt cx="1442391" cy="2078502"/>
                </a:xfrm>
              </p:grpSpPr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8869913" y="4164950"/>
                    <a:ext cx="1442391" cy="2078502"/>
                    <a:chOff x="6622326" y="3361694"/>
                    <a:chExt cx="1442391" cy="2078502"/>
                  </a:xfrm>
                </p:grpSpPr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622326" y="3361694"/>
                      <a:ext cx="144030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/>
                        <a:t>Table: </a:t>
                      </a:r>
                      <a:r>
                        <a:rPr lang="en-US" altLang="zh-CN" sz="1600" dirty="0">
                          <a:solidFill>
                            <a:srgbClr val="0070C0"/>
                          </a:solidFill>
                          <a:latin typeface="Arial" panose="020B0604020202090204" pitchFamily="34" charset="0"/>
                          <a:cs typeface="Arial" panose="020B0604020202090204" pitchFamily="34" charset="0"/>
                        </a:rPr>
                        <a:t>city</a:t>
                      </a:r>
                      <a:endParaRPr lang="zh-CN" altLang="en-US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endParaRPr>
                    </a:p>
                  </p:txBody>
                </p:sp>
                <p:pic>
                  <p:nvPicPr>
                    <p:cNvPr id="103" name="Picture 102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6730245" y="3717280"/>
                      <a:ext cx="1332389" cy="172291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6732328" y="3965786"/>
                      <a:ext cx="1332389" cy="335896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55" name="Rectangle 54"/>
                  <p:cNvSpPr/>
                  <p:nvPr/>
                </p:nvSpPr>
                <p:spPr>
                  <a:xfrm>
                    <a:off x="8977832" y="5497640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 rot="0">
                  <a:off x="15731" y="6319"/>
                  <a:ext cx="2412" cy="2615"/>
                  <a:chOff x="6550556" y="2451647"/>
                  <a:chExt cx="1531945" cy="1660692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6550556" y="2451647"/>
                    <a:ext cx="1531945" cy="346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country</a:t>
                    </a:r>
                    <a:r>
                      <a:rPr lang="en-US" altLang="zh-CN" sz="1600" dirty="0"/>
                      <a:t>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country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658474" y="2779950"/>
                    <a:ext cx="1332389" cy="1332389"/>
                  </a:xfrm>
                  <a:prstGeom prst="rect">
                    <a:avLst/>
                  </a:prstGeom>
                </p:spPr>
              </p:pic>
              <p:sp>
                <p:nvSpPr>
                  <p:cNvPr id="27" name="Rectangle 26"/>
                  <p:cNvSpPr/>
                  <p:nvPr/>
                </p:nvSpPr>
                <p:spPr>
                  <a:xfrm>
                    <a:off x="6647505" y="3046530"/>
                    <a:ext cx="1332389" cy="335896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8" name="Straight Connector 122"/>
                <p:cNvCxnSpPr>
                  <a:stCxn id="55" idx="3"/>
                  <a:endCxn id="27" idx="1"/>
                </p:cNvCxnSpPr>
                <p:nvPr/>
              </p:nvCxnSpPr>
              <p:spPr>
                <a:xfrm flipV="1">
                  <a:off x="15096" y="7520"/>
                  <a:ext cx="788" cy="123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图片 6" descr="a979221d0694795cc1b1f80190db3f4c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9" y="3210"/>
                <a:ext cx="2220" cy="1785"/>
              </a:xfrm>
              <a:prstGeom prst="rect">
                <a:avLst/>
              </a:prstGeom>
            </p:spPr>
          </p:pic>
          <p:sp>
            <p:nvSpPr>
              <p:cNvPr id="8" name="TextBox 81"/>
              <p:cNvSpPr txBox="1"/>
              <p:nvPr/>
            </p:nvSpPr>
            <p:spPr>
              <a:xfrm>
                <a:off x="5249" y="2679"/>
                <a:ext cx="338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film_catagory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9" name="Rectangle 83"/>
              <p:cNvSpPr/>
              <p:nvPr/>
            </p:nvSpPr>
            <p:spPr>
              <a:xfrm>
                <a:off x="5359" y="3571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375" y="5770"/>
                <a:ext cx="1785" cy="17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337" y="5237"/>
                <a:ext cx="2442" cy="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category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75" y="6090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642" y="6732"/>
                <a:ext cx="1293" cy="54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rgbClr val="00B050"/>
                    </a:solidFill>
                  </a:rPr>
                  <a:t>“</a:t>
                </a:r>
                <a:r>
                  <a:rPr lang="en-US" altLang="zh-CN" sz="1400" dirty="0">
                    <a:solidFill>
                      <a:srgbClr val="00B050"/>
                    </a:solidFill>
                  </a:rPr>
                  <a:t>horror”</a:t>
                </a:r>
                <a:endParaRPr lang="zh-CN" altLang="en-US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" name="Straight Connector 36"/>
              <p:cNvCxnSpPr>
                <a:stCxn id="13" idx="3"/>
                <a:endCxn id="54" idx="1"/>
              </p:cNvCxnSpPr>
              <p:nvPr/>
            </p:nvCxnSpPr>
            <p:spPr>
              <a:xfrm>
                <a:off x="7160" y="6790"/>
                <a:ext cx="482" cy="21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83"/>
              <p:cNvSpPr/>
              <p:nvPr/>
            </p:nvSpPr>
            <p:spPr>
              <a:xfrm>
                <a:off x="5375" y="4010"/>
                <a:ext cx="1770" cy="54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Rectangle 48"/>
              <p:cNvSpPr/>
              <p:nvPr/>
            </p:nvSpPr>
            <p:spPr>
              <a:xfrm>
                <a:off x="5375" y="6565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" name="Straight Connector 13"/>
              <p:cNvCxnSpPr>
                <a:stCxn id="84" idx="3"/>
                <a:endCxn id="9" idx="1"/>
              </p:cNvCxnSpPr>
              <p:nvPr/>
            </p:nvCxnSpPr>
            <p:spPr>
              <a:xfrm flipV="1">
                <a:off x="4399" y="3796"/>
                <a:ext cx="960" cy="44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3"/>
              <p:cNvCxnSpPr>
                <a:stCxn id="49" idx="3"/>
                <a:endCxn id="12" idx="3"/>
              </p:cNvCxnSpPr>
              <p:nvPr/>
            </p:nvCxnSpPr>
            <p:spPr>
              <a:xfrm flipH="1" flipV="1">
                <a:off x="7145" y="4283"/>
                <a:ext cx="15" cy="2032"/>
              </a:xfrm>
              <a:prstGeom prst="bentConnector3">
                <a:avLst>
                  <a:gd name="adj1" fmla="val -250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53"/>
            <p:cNvSpPr/>
            <p:nvPr/>
          </p:nvSpPr>
          <p:spPr>
            <a:xfrm>
              <a:off x="7903" y="3523"/>
              <a:ext cx="726" cy="4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B050"/>
                  </a:solidFill>
                </a:rPr>
                <a:t>&gt;4</a:t>
              </a:r>
              <a:endParaRPr lang="zh-CN" altLang="en-US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6" name="Straight Connector 36"/>
            <p:cNvCxnSpPr>
              <a:stCxn id="9" idx="3"/>
              <a:endCxn id="5" idx="1"/>
            </p:cNvCxnSpPr>
            <p:nvPr/>
          </p:nvCxnSpPr>
          <p:spPr>
            <a:xfrm flipV="1">
              <a:off x="7148" y="3751"/>
              <a:ext cx="755" cy="19"/>
            </a:xfrm>
            <a:prstGeom prst="bentConnector3">
              <a:avLst>
                <a:gd name="adj1" fmla="val 50066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545" y="5628640"/>
            <a:ext cx="2562225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1033" y="1859340"/>
            <a:ext cx="4969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Q&amp;A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00200"/>
            <a:ext cx="7886700" cy="4174958"/>
          </a:xfrm>
        </p:spPr>
        <p:txBody>
          <a:bodyPr/>
          <a:lstStyle/>
          <a:p>
            <a:pPr marL="273685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Express all constraints </a:t>
            </a:r>
            <a:r>
              <a:rPr lang="en-US" altLang="zh-CN" dirty="0">
                <a:ea typeface="宋体" panose="02010600030101010101" pitchFamily="2" charset="-122"/>
              </a:rPr>
              <a:t>(you can express!).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73685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Use and do not change terminology and class structure of the application domain.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73685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Keep it simple.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16585" lvl="3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Avoid defining entity types that do not serve any purpose.</a:t>
            </a: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Don’t use an entity set when an attribute will do</a:t>
            </a: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. Choose an entity set if it helps expressing constraints; otherwise, use an attribute.</a:t>
            </a: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marL="273685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Avoid redundancy (but derived attributes are okay)!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73685" indent="-273685">
              <a:spcBef>
                <a:spcPts val="250"/>
              </a:spcBef>
              <a:spcAft>
                <a:spcPts val="250"/>
              </a:spcAft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Limit the use of weak entity sets.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矩形 12"/>
          <p:cNvSpPr/>
          <p:nvPr/>
        </p:nvSpPr>
        <p:spPr>
          <a:xfrm>
            <a:off x="1524000" y="1"/>
            <a:ext cx="914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Database design beginners often doubt that any attribute could be a key.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Once there is no solution for a key, they make all entity sets weak, supported by all other entity sets to which they are linked.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In fact, we can artificially create unique IDs for entity sets.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We use weak entity sets </a:t>
            </a:r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only if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 there is no capability of creating unique IDs.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矩形 12"/>
          <p:cNvSpPr/>
          <p:nvPr/>
        </p:nvSpPr>
        <p:spPr>
          <a:xfrm>
            <a:off x="1524000" y="1"/>
            <a:ext cx="914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Redundancy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Suppose we want to model that “each student is doing a group project with a supervisor”.</a:t>
            </a:r>
            <a:endParaRPr lang="en-US" sz="2000" dirty="0"/>
          </a:p>
          <a:p>
            <a:r>
              <a:rPr lang="en-US" sz="2000" dirty="0"/>
              <a:t>What is the problem of this design?</a:t>
            </a:r>
            <a:endParaRPr lang="en-US" sz="2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841621" y="2655542"/>
            <a:ext cx="3492555" cy="2989050"/>
            <a:chOff x="2397028" y="2587821"/>
            <a:chExt cx="3492555" cy="2989050"/>
          </a:xfrm>
        </p:grpSpPr>
        <p:sp>
          <p:nvSpPr>
            <p:cNvPr id="5" name="矩形 3"/>
            <p:cNvSpPr/>
            <p:nvPr/>
          </p:nvSpPr>
          <p:spPr>
            <a:xfrm>
              <a:off x="3154300" y="4430478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student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" name="椭圆 23"/>
            <p:cNvSpPr/>
            <p:nvPr/>
          </p:nvSpPr>
          <p:spPr>
            <a:xfrm>
              <a:off x="2397028" y="4932568"/>
              <a:ext cx="558326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year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7" name="直接连接符 28"/>
            <p:cNvCxnSpPr>
              <a:stCxn id="6" idx="7"/>
              <a:endCxn id="5" idx="2"/>
            </p:cNvCxnSpPr>
            <p:nvPr/>
          </p:nvCxnSpPr>
          <p:spPr>
            <a:xfrm flipV="1">
              <a:off x="2873589" y="4738255"/>
              <a:ext cx="746103" cy="24616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24"/>
            <p:cNvSpPr/>
            <p:nvPr/>
          </p:nvSpPr>
          <p:spPr>
            <a:xfrm>
              <a:off x="3095628" y="5222799"/>
              <a:ext cx="515474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GPA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9" name="直接连接符 30"/>
            <p:cNvCxnSpPr>
              <a:stCxn id="8" idx="0"/>
              <a:endCxn id="5" idx="2"/>
            </p:cNvCxnSpPr>
            <p:nvPr/>
          </p:nvCxnSpPr>
          <p:spPr>
            <a:xfrm flipV="1">
              <a:off x="3353365" y="4738255"/>
              <a:ext cx="266327" cy="48454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550237" y="2587821"/>
              <a:ext cx="2362129" cy="949108"/>
              <a:chOff x="811267" y="1958109"/>
              <a:chExt cx="2362129" cy="949108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1415330" y="2599440"/>
                <a:ext cx="930783" cy="30777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person</a:t>
                </a:r>
                <a:endParaRPr lang="zh-CN" altLang="en-US" sz="1400" i="1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2" name="椭圆 7"/>
              <p:cNvSpPr/>
              <p:nvPr/>
            </p:nvSpPr>
            <p:spPr>
              <a:xfrm>
                <a:off x="1557435" y="1958109"/>
                <a:ext cx="476526" cy="35407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18000" rtlCol="0" anchor="ctr">
                <a:spAutoFit/>
              </a:bodyPr>
              <a:lstStyle/>
              <a:p>
                <a:pPr algn="ctr"/>
                <a:r>
                  <a:rPr lang="en-US" altLang="zh-CN" sz="1400" i="1" u="sng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id</a:t>
                </a:r>
                <a:endParaRPr lang="zh-CN" altLang="en-US" sz="1400" i="1" u="sng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3" name="椭圆 22"/>
              <p:cNvSpPr/>
              <p:nvPr/>
            </p:nvSpPr>
            <p:spPr>
              <a:xfrm>
                <a:off x="811267" y="2038935"/>
                <a:ext cx="628902" cy="35407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18000" rIns="0" bIns="18000" rtlCol="0" anchor="ctr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name</a:t>
                </a:r>
                <a:endParaRPr lang="zh-CN" altLang="en-US" sz="1400" i="1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cxnSp>
            <p:nvCxnSpPr>
              <p:cNvPr id="14" name="直接连接符 9"/>
              <p:cNvCxnSpPr>
                <a:stCxn id="12" idx="4"/>
                <a:endCxn id="11" idx="0"/>
              </p:cNvCxnSpPr>
              <p:nvPr/>
            </p:nvCxnSpPr>
            <p:spPr>
              <a:xfrm>
                <a:off x="1795698" y="2312181"/>
                <a:ext cx="85024" cy="28725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1"/>
              <p:cNvCxnSpPr>
                <a:stCxn id="13" idx="5"/>
                <a:endCxn id="11" idx="0"/>
              </p:cNvCxnSpPr>
              <p:nvPr/>
            </p:nvCxnSpPr>
            <p:spPr>
              <a:xfrm>
                <a:off x="1348068" y="2341154"/>
                <a:ext cx="532654" cy="25828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7"/>
              <p:cNvSpPr/>
              <p:nvPr/>
            </p:nvSpPr>
            <p:spPr>
              <a:xfrm>
                <a:off x="2355802" y="2085555"/>
                <a:ext cx="817594" cy="354072"/>
              </a:xfrm>
              <a:prstGeom prst="ellipse">
                <a:avLst/>
              </a:prstGeom>
              <a:noFill/>
              <a:ln w="31750" cmpd="dbl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18000" rIns="0" bIns="18000" rtlCol="0" anchor="ctr">
                <a:spAutoFit/>
              </a:bodyPr>
              <a:lstStyle/>
              <a:p>
                <a:pPr algn="ctr"/>
                <a:r>
                  <a:rPr lang="en-US" altLang="zh-CN" sz="1400" i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phone</a:t>
                </a:r>
                <a:endParaRPr lang="zh-CN" altLang="en-US" sz="1400" i="1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cxnSp>
            <p:nvCxnSpPr>
              <p:cNvPr id="17" name="Straight Connector 16"/>
              <p:cNvCxnSpPr>
                <a:stCxn id="16" idx="3"/>
                <a:endCxn id="11" idx="0"/>
              </p:cNvCxnSpPr>
              <p:nvPr/>
            </p:nvCxnSpPr>
            <p:spPr>
              <a:xfrm flipH="1">
                <a:off x="1880722" y="2387774"/>
                <a:ext cx="594814" cy="21166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3252356" y="3650077"/>
              <a:ext cx="734669" cy="633335"/>
              <a:chOff x="1213114" y="1775230"/>
              <a:chExt cx="734669" cy="633335"/>
            </a:xfrm>
          </p:grpSpPr>
          <p:sp>
            <p:nvSpPr>
              <p:cNvPr id="19" name="Isosceles Triangle 18"/>
              <p:cNvSpPr/>
              <p:nvPr/>
            </p:nvSpPr>
            <p:spPr>
              <a:xfrm rot="10800000">
                <a:off x="1213114" y="1775230"/>
                <a:ext cx="734669" cy="633335"/>
              </a:xfrm>
              <a:prstGeom prst="triangl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58754" y="1813288"/>
                <a:ext cx="47481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ISA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26" name="直接连接符 30"/>
            <p:cNvCxnSpPr>
              <a:stCxn id="5" idx="0"/>
              <a:endCxn id="19" idx="0"/>
            </p:cNvCxnSpPr>
            <p:nvPr/>
          </p:nvCxnSpPr>
          <p:spPr>
            <a:xfrm flipH="1" flipV="1">
              <a:off x="3619690" y="4283412"/>
              <a:ext cx="2" cy="147066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0"/>
            <p:cNvCxnSpPr>
              <a:stCxn id="19" idx="3"/>
              <a:endCxn id="11" idx="2"/>
            </p:cNvCxnSpPr>
            <p:nvPr/>
          </p:nvCxnSpPr>
          <p:spPr>
            <a:xfrm flipV="1">
              <a:off x="3619690" y="3536929"/>
              <a:ext cx="2" cy="113148"/>
            </a:xfrm>
            <a:prstGeom prst="line">
              <a:avLst/>
            </a:prstGeom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24"/>
            <p:cNvSpPr/>
            <p:nvPr/>
          </p:nvSpPr>
          <p:spPr>
            <a:xfrm>
              <a:off x="4365794" y="4413585"/>
              <a:ext cx="1523789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 err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project_name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椭圆 24"/>
            <p:cNvSpPr/>
            <p:nvPr/>
          </p:nvSpPr>
          <p:spPr>
            <a:xfrm>
              <a:off x="3970656" y="5099279"/>
              <a:ext cx="1160876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90204" pitchFamily="34" charset="0"/>
                  <a:cs typeface="Arial" panose="020B0604020202090204" pitchFamily="34" charset="0"/>
                </a:rPr>
                <a:t>supervisor</a:t>
              </a:r>
              <a:endParaRPr lang="zh-CN" alt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37" name="直接连接符 30"/>
            <p:cNvCxnSpPr>
              <a:stCxn id="36" idx="1"/>
              <a:endCxn id="5" idx="2"/>
            </p:cNvCxnSpPr>
            <p:nvPr/>
          </p:nvCxnSpPr>
          <p:spPr>
            <a:xfrm flipH="1" flipV="1">
              <a:off x="3619692" y="4738255"/>
              <a:ext cx="520970" cy="4128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0"/>
            <p:cNvCxnSpPr>
              <a:stCxn id="5" idx="3"/>
              <a:endCxn id="35" idx="2"/>
            </p:cNvCxnSpPr>
            <p:nvPr/>
          </p:nvCxnSpPr>
          <p:spPr>
            <a:xfrm>
              <a:off x="4085083" y="4584367"/>
              <a:ext cx="280711" cy="62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2"/>
              <p:cNvSpPr txBox="1"/>
              <p:nvPr/>
            </p:nvSpPr>
            <p:spPr>
              <a:xfrm>
                <a:off x="2026547" y="2655542"/>
                <a:ext cx="4480284" cy="36037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3050" indent="-2730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9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Remember, this is a group project. Multiple students can work on the same project.</a:t>
                </a:r>
                <a:endParaRPr lang="en-US" dirty="0"/>
              </a:p>
              <a:p>
                <a:r>
                  <a:rPr lang="en-US" dirty="0"/>
                  <a:t>It is possible that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𝑠𝑡𝑢𝑑𝑒𝑛𝑡𝑠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sz="1800" dirty="0"/>
                  <a:t>	</a:t>
                </a:r>
                <a:endParaRPr lang="en-US" sz="1800" dirty="0"/>
              </a:p>
              <a:p>
                <a:pPr marL="0" indent="0" defTabSz="50800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⋯,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𝐴𝑙𝑖𝑐𝑒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𝑀𝑜𝑑𝑒𝑙𝑖𝑛𝑔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𝐴𝑚𝑦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sz="1800" dirty="0"/>
              </a:p>
              <a:p>
                <a:pPr marL="0" indent="0" defTabSz="50800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⋯,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𝐵𝑜𝑏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𝑀𝑜𝑑𝑒𝑙𝑖𝑛𝑔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𝐴𝑚𝑦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sz="1800" dirty="0"/>
              </a:p>
              <a:p>
                <a:pPr marL="0" indent="0" defTabSz="50800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(⋯,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𝐶𝑎𝑟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𝑀𝑜𝑑𝑒𝑙𝑖𝑛𝑔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𝐴𝑚𝑦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sz="1800" dirty="0"/>
              </a:p>
              <a:p>
                <a:pPr marL="0" indent="0" defTabSz="50800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⋯}</m:t>
                    </m:r>
                  </m:oMath>
                </a14:m>
                <a:endParaRPr lang="en-US" sz="1800" dirty="0"/>
              </a:p>
              <a:p>
                <a:pPr defTabSz="508000"/>
                <a:r>
                  <a:rPr lang="en-US" sz="1800" dirty="0"/>
                  <a:t>It creates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redundancies</a:t>
                </a:r>
                <a:r>
                  <a:rPr lang="en-US" altLang="zh-CN" sz="1800" dirty="0"/>
                  <a:t>.</a:t>
                </a:r>
                <a:endParaRPr lang="en-US" sz="1800" dirty="0"/>
              </a:p>
            </p:txBody>
          </p:sp>
        </mc:Choice>
        <mc:Fallback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47" y="2655542"/>
                <a:ext cx="4480284" cy="3603702"/>
              </a:xfrm>
              <a:prstGeom prst="rect">
                <a:avLst/>
              </a:prstGeom>
              <a:blipFill rotWithShape="1">
                <a:blip r:embed="rId1"/>
                <a:stretch>
                  <a:fillRect l="-6" t="-17" r="1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086809" y="5344824"/>
            <a:ext cx="802627" cy="46037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7030A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student</a:t>
            </a:r>
            <a:endParaRPr lang="en-US" sz="1600" dirty="0">
              <a:solidFill>
                <a:srgbClr val="7030A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01415" y="5344823"/>
            <a:ext cx="802627" cy="46037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project</a:t>
            </a:r>
            <a:endParaRPr lang="en-US" sz="1600" dirty="0">
              <a:solidFill>
                <a:srgbClr val="00B05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16020" y="5344822"/>
            <a:ext cx="1097902" cy="46037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supervisor</a:t>
            </a:r>
            <a:endParaRPr lang="en-US" sz="1600" dirty="0">
              <a:solidFill>
                <a:srgbClr val="0070C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1672" y="4373779"/>
            <a:ext cx="566266" cy="9710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58035" y="4405253"/>
            <a:ext cx="1349395" cy="97104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58247" y="4373779"/>
            <a:ext cx="503454" cy="97104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12"/>
          <p:cNvSpPr/>
          <p:nvPr/>
        </p:nvSpPr>
        <p:spPr>
          <a:xfrm>
            <a:off x="1524000" y="1"/>
            <a:ext cx="914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Redundancy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00200"/>
            <a:ext cx="7886700" cy="4535424"/>
          </a:xfrm>
        </p:spPr>
        <p:txBody>
          <a:bodyPr/>
          <a:lstStyle/>
          <a:p>
            <a:r>
              <a:rPr lang="en-US" altLang="zh-CN" dirty="0"/>
              <a:t>A better design can be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57805" y="2366765"/>
            <a:ext cx="5337417" cy="1291077"/>
            <a:chOff x="2233804" y="1715123"/>
            <a:chExt cx="5337417" cy="1291077"/>
          </a:xfrm>
        </p:grpSpPr>
        <p:sp>
          <p:nvSpPr>
            <p:cNvPr id="4" name="矩形 3"/>
            <p:cNvSpPr/>
            <p:nvPr/>
          </p:nvSpPr>
          <p:spPr>
            <a:xfrm>
              <a:off x="2233804" y="2384299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student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5" name="矩形 3"/>
            <p:cNvSpPr/>
            <p:nvPr/>
          </p:nvSpPr>
          <p:spPr>
            <a:xfrm>
              <a:off x="5025780" y="2384301"/>
              <a:ext cx="100454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project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" name="椭圆 23"/>
            <p:cNvSpPr/>
            <p:nvPr/>
          </p:nvSpPr>
          <p:spPr>
            <a:xfrm>
              <a:off x="5025780" y="1715123"/>
              <a:ext cx="1561781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 err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project_name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631925" y="2070177"/>
              <a:ext cx="937132" cy="936023"/>
              <a:chOff x="3371232" y="4880441"/>
              <a:chExt cx="824236" cy="823260"/>
            </a:xfrm>
          </p:grpSpPr>
          <p:sp>
            <p:nvSpPr>
              <p:cNvPr id="8" name="菱形 4"/>
              <p:cNvSpPr>
                <a:spLocks noChangeAspect="1"/>
              </p:cNvSpPr>
              <p:nvPr/>
            </p:nvSpPr>
            <p:spPr>
              <a:xfrm>
                <a:off x="3371232" y="4880441"/>
                <a:ext cx="823259" cy="82326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9" name="文本框 5"/>
              <p:cNvSpPr txBox="1"/>
              <p:nvPr/>
            </p:nvSpPr>
            <p:spPr>
              <a:xfrm>
                <a:off x="3395522" y="5156720"/>
                <a:ext cx="799946" cy="270699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 err="1">
                    <a:latin typeface="Arial" panose="020B0604020202090204" pitchFamily="34" charset="0"/>
                    <a:cs typeface="Arial" panose="020B0604020202090204" pitchFamily="34" charset="0"/>
                  </a:rPr>
                  <a:t>work_on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10" name="直接连接符 11"/>
            <p:cNvCxnSpPr>
              <a:stCxn id="5" idx="1"/>
              <a:endCxn id="8" idx="3"/>
            </p:cNvCxnSpPr>
            <p:nvPr/>
          </p:nvCxnSpPr>
          <p:spPr>
            <a:xfrm flipH="1" flipV="1">
              <a:off x="4567945" y="2538189"/>
              <a:ext cx="457835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8" idx="1"/>
              <a:endCxn id="4" idx="3"/>
            </p:cNvCxnSpPr>
            <p:nvPr/>
          </p:nvCxnSpPr>
          <p:spPr>
            <a:xfrm flipH="1" flipV="1">
              <a:off x="3164587" y="2538188"/>
              <a:ext cx="467337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23"/>
            <p:cNvSpPr/>
            <p:nvPr/>
          </p:nvSpPr>
          <p:spPr>
            <a:xfrm>
              <a:off x="6394090" y="2178875"/>
              <a:ext cx="1177131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90204" pitchFamily="34" charset="0"/>
                  <a:cs typeface="Arial" panose="020B0604020202090204" pitchFamily="34" charset="0"/>
                </a:rPr>
                <a:t>supervisor</a:t>
              </a:r>
              <a:endParaRPr lang="zh-CN" alt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20" name="直接连接符 11"/>
            <p:cNvCxnSpPr>
              <a:stCxn id="6" idx="4"/>
              <a:endCxn id="5" idx="0"/>
            </p:cNvCxnSpPr>
            <p:nvPr/>
          </p:nvCxnSpPr>
          <p:spPr>
            <a:xfrm flipH="1">
              <a:off x="5528051" y="2069195"/>
              <a:ext cx="278620" cy="31510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11"/>
            <p:cNvCxnSpPr>
              <a:stCxn id="19" idx="2"/>
              <a:endCxn id="5" idx="3"/>
            </p:cNvCxnSpPr>
            <p:nvPr/>
          </p:nvCxnSpPr>
          <p:spPr>
            <a:xfrm flipH="1">
              <a:off x="6030322" y="2355911"/>
              <a:ext cx="363768" cy="18227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12"/>
          <p:cNvSpPr/>
          <p:nvPr/>
        </p:nvSpPr>
        <p:spPr>
          <a:xfrm>
            <a:off x="1524000" y="1"/>
            <a:ext cx="914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Exercises– Redundancy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685" lvl="2" indent="-273685">
              <a:spcBef>
                <a:spcPts val="250"/>
              </a:spcBef>
            </a:pPr>
            <a:r>
              <a:rPr lang="en-US" altLang="zh-CN" sz="2100" dirty="0">
                <a:latin typeface="Arial" panose="020B0604020202090204" pitchFamily="34" charset="0"/>
                <a:cs typeface="Arial" panose="020B0604020202090204" pitchFamily="34" charset="0"/>
              </a:rPr>
              <a:t>Consider the UIC database that we have been discussed for previous lectures. (The ER diagram is given on the next page.)</a:t>
            </a:r>
            <a:endParaRPr lang="en-US" altLang="zh-CN" sz="21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Why the entity set </a:t>
            </a:r>
            <a:r>
              <a:rPr lang="en-US" altLang="zh-CN" i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transcript </a:t>
            </a: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is useless?</a:t>
            </a: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r>
              <a:rPr lang="en-US" altLang="zh-CN" sz="1800" dirty="0"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Transcript is useless because </a:t>
            </a:r>
            <a:endParaRPr lang="en-US" altLang="zh-CN" sz="1800" dirty="0">
              <a:effectLst/>
              <a:latin typeface="Times New Roman" panose="02020703060505090304" pitchFamily="18" charset="0"/>
              <a:ea typeface="DengXian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r>
              <a:rPr lang="en-US" altLang="zh-CN" sz="1800" dirty="0"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1) 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gained units</a:t>
            </a:r>
            <a:r>
              <a:rPr lang="en-US" altLang="zh-CN" sz="1800" dirty="0"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 depend on the course enrollment, which can be calculated; </a:t>
            </a:r>
            <a:endParaRPr lang="en-US" altLang="zh-CN" sz="1800" dirty="0">
              <a:effectLst/>
              <a:latin typeface="Times New Roman" panose="02020703060505090304" pitchFamily="18" charset="0"/>
              <a:ea typeface="DengXian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r>
              <a:rPr lang="en-US" altLang="zh-CN" sz="1800" dirty="0"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2) </a:t>
            </a:r>
            <a:r>
              <a:rPr lang="en-US" altLang="zh-CN" sz="1800" dirty="0">
                <a:solidFill>
                  <a:srgbClr val="C00000"/>
                </a:solidFill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transcript id </a:t>
            </a:r>
            <a:r>
              <a:rPr lang="en-US" altLang="zh-CN" sz="1800" dirty="0">
                <a:effectLst/>
                <a:latin typeface="Times New Roman" panose="02020703060505090304" pitchFamily="18" charset="0"/>
                <a:ea typeface="DengXian" panose="02010600030101010101" pitchFamily="2" charset="-122"/>
                <a:cs typeface="Arial" panose="020B0604020202090204" pitchFamily="34" charset="0"/>
              </a:rPr>
              <a:t>does not present any information.</a:t>
            </a:r>
            <a:endParaRPr lang="zh-CN" altLang="zh-CN" sz="18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90204" pitchFamily="34" charset="0"/>
            </a:endParaRPr>
          </a:p>
          <a:p>
            <a:pPr marL="616585" lvl="3" indent="-273685">
              <a:spcBef>
                <a:spcPts val="250"/>
              </a:spcBef>
            </a:pP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sp>
        <p:nvSpPr>
          <p:cNvPr id="4" name="矩形 12"/>
          <p:cNvSpPr/>
          <p:nvPr/>
        </p:nvSpPr>
        <p:spPr>
          <a:xfrm>
            <a:off x="1524000" y="1"/>
            <a:ext cx="914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Lab.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8"/>
            <a:ext cx="10515600" cy="4214022"/>
          </a:xfrm>
        </p:spPr>
        <p:txBody>
          <a:bodyPr>
            <a:normAutofit/>
          </a:bodyPr>
          <a:lstStyle/>
          <a:p>
            <a:r>
              <a:rPr lang="en-US" sz="2400" dirty="0"/>
              <a:t>Suppose that we want to count the number of different languages.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highlight>
                  <a:srgbClr val="FFFF00"/>
                </a:highlight>
              </a:rPr>
              <a:t>aggregation function </a:t>
            </a:r>
            <a:r>
              <a:rPr lang="en-US" sz="2400" b="1" dirty="0">
                <a:latin typeface="Consolas" panose="020B0609020204030204" pitchFamily="49" charset="0"/>
              </a:rPr>
              <a:t>COUNT</a:t>
            </a:r>
            <a:r>
              <a:rPr lang="en-US" sz="2400" dirty="0"/>
              <a:t> can be used.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			</a:t>
            </a: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b="1" dirty="0">
                <a:latin typeface="Consolas" panose="020B0609020204030204" pitchFamily="49" charset="0"/>
              </a:rPr>
              <a:t>COUNT</a:t>
            </a:r>
            <a:r>
              <a:rPr lang="en-US" sz="2400" dirty="0">
                <a:latin typeface="Consolas" panose="020B0609020204030204" pitchFamily="49" charset="0"/>
              </a:rPr>
              <a:t>(*) FROM language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“Aggregation” means </a:t>
            </a:r>
            <a:r>
              <a:rPr lang="en-US" sz="2400" dirty="0">
                <a:solidFill>
                  <a:srgbClr val="C00000"/>
                </a:solidFill>
              </a:rPr>
              <a:t>performing some operations on a </a:t>
            </a:r>
            <a:r>
              <a:rPr lang="en-US" sz="2400" b="1" dirty="0">
                <a:solidFill>
                  <a:srgbClr val="C00000"/>
                </a:solidFill>
              </a:rPr>
              <a:t>group of objects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9257</Words>
  <Application>WPS 演示</Application>
  <PresentationFormat>Widescreen</PresentationFormat>
  <Paragraphs>487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Cambria Math</vt:lpstr>
      <vt:lpstr>Times New Roman</vt:lpstr>
      <vt:lpstr>DengXian</vt:lpstr>
      <vt:lpstr>汉仪中等线KW</vt:lpstr>
      <vt:lpstr>Consolas</vt:lpstr>
      <vt:lpstr>等线 Light</vt:lpstr>
      <vt:lpstr>等线</vt:lpstr>
      <vt:lpstr>微软雅黑</vt:lpstr>
      <vt:lpstr>Arial Unicode MS</vt:lpstr>
      <vt:lpstr>Calibri</vt:lpstr>
      <vt:lpstr>DengXian</vt:lpstr>
      <vt:lpstr>Office 主题​​</vt:lpstr>
      <vt:lpstr>Office Theme</vt:lpstr>
      <vt:lpstr>1_Office 主题​​</vt:lpstr>
      <vt:lpstr>Tutorial 04 </vt:lpstr>
      <vt:lpstr>Lecture reviews.</vt:lpstr>
      <vt:lpstr>Design Techniques</vt:lpstr>
      <vt:lpstr>Weak Entity Sets</vt:lpstr>
      <vt:lpstr>Redundancy Elimination</vt:lpstr>
      <vt:lpstr>Redundancy Elimination</vt:lpstr>
      <vt:lpstr>Exercises– Redundancy Elimination</vt:lpstr>
      <vt:lpstr>Lab.</vt:lpstr>
      <vt:lpstr>Aggregation</vt:lpstr>
      <vt:lpstr>GROUP BY</vt:lpstr>
      <vt:lpstr>GROUP BY</vt:lpstr>
      <vt:lpstr>HAVING</vt:lpstr>
      <vt:lpstr>Aggregation</vt:lpstr>
      <vt:lpstr>Distinct</vt:lpstr>
      <vt:lpstr>Calculate the average rental duration among all films.</vt:lpstr>
      <vt:lpstr>Calculate the average rental duration among all films.</vt:lpstr>
      <vt:lpstr>2. Calculate the number of films rented by Norman Currier.</vt:lpstr>
      <vt:lpstr>PowerPoint 演示文稿</vt:lpstr>
      <vt:lpstr>3. Calculate the number of films rented by each customer.</vt:lpstr>
      <vt:lpstr>3. Calculate the number of films rented by each customer.</vt:lpstr>
      <vt:lpstr>3. Calculate the number of films rented by each customer.</vt:lpstr>
      <vt:lpstr>4. Calculate the number of films rented by each group of customers from the same country.</vt:lpstr>
      <vt:lpstr>4. Calculate the number of films rented by each group of customers from the same country.</vt:lpstr>
      <vt:lpstr>4. Calculate the number of films rented by each group of customers from the same country.</vt:lpstr>
      <vt:lpstr>5. Calculate the number of horror films rented by each group of customers from the same country.</vt:lpstr>
      <vt:lpstr>5. Calculate the number of horror films rented by each group of customers from the same country.</vt:lpstr>
      <vt:lpstr>6.Find the countries which have some customers who have rented more than 4 horror films.</vt:lpstr>
      <vt:lpstr>6.Find the countries which have some customers who have rented more than 4 horror films.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咖啡猫</dc:creator>
  <cp:lastModifiedBy>Lily</cp:lastModifiedBy>
  <cp:revision>133</cp:revision>
  <dcterms:created xsi:type="dcterms:W3CDTF">2025-10-20T08:30:04Z</dcterms:created>
  <dcterms:modified xsi:type="dcterms:W3CDTF">2025-10-20T08:30:04Z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A642C82CA787EED662A1F5682E141180_42</vt:lpwstr>
  </property>
  <property fmtid="{D5CDD505-2E9C-101B-9397-08002B2CF9AE}" pid="3" name="KSOProductBuildVer">
    <vt:lpwstr>2052-12.1.23141.23141</vt:lpwstr>
  </property>
</Properties>
</file>